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6858000" cx="9144000"/>
  <p:notesSz cx="6858000" cy="9144000"/>
  <p:embeddedFontLst>
    <p:embeddedFont>
      <p:font typeface="Candara"/>
      <p:regular r:id="rId26"/>
      <p:bold r:id="rId27"/>
      <p:italic r:id="rId28"/>
      <p:boldItalic r:id="rId29"/>
    </p:embeddedFont>
    <p:embeddedFont>
      <p:font typeface="PT Sans"/>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Candara-regular.fntdata"/><Relationship Id="rId25" Type="http://schemas.openxmlformats.org/officeDocument/2006/relationships/slide" Target="slides/slide20.xml"/><Relationship Id="rId28" Type="http://schemas.openxmlformats.org/officeDocument/2006/relationships/font" Target="fonts/Candara-italic.fntdata"/><Relationship Id="rId27" Type="http://schemas.openxmlformats.org/officeDocument/2006/relationships/font" Target="fonts/Candara-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Candara-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TSans-bold.fntdata"/><Relationship Id="rId30" Type="http://schemas.openxmlformats.org/officeDocument/2006/relationships/font" Target="fonts/PTSans-regular.fntdata"/><Relationship Id="rId11" Type="http://schemas.openxmlformats.org/officeDocument/2006/relationships/slide" Target="slides/slide6.xml"/><Relationship Id="rId33" Type="http://schemas.openxmlformats.org/officeDocument/2006/relationships/font" Target="fonts/PTSans-boldItalic.fntdata"/><Relationship Id="rId10" Type="http://schemas.openxmlformats.org/officeDocument/2006/relationships/slide" Target="slides/slide5.xml"/><Relationship Id="rId32" Type="http://schemas.openxmlformats.org/officeDocument/2006/relationships/font" Target="fonts/PTSans-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5.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2.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3.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abezado de sección">
  <p:cSld name="Encabezado de sección">
    <p:spTree>
      <p:nvGrpSpPr>
        <p:cNvPr id="11" name="Shape 11"/>
        <p:cNvGrpSpPr/>
        <p:nvPr/>
      </p:nvGrpSpPr>
      <p:grpSpPr>
        <a:xfrm>
          <a:off x="0" y="0"/>
          <a:ext cx="0" cy="0"/>
          <a:chOff x="0" y="0"/>
          <a:chExt cx="0" cy="0"/>
        </a:xfrm>
      </p:grpSpPr>
      <p:pic>
        <p:nvPicPr>
          <p:cNvPr descr="portada.jpg" id="12" name="Google Shape;12;p2"/>
          <p:cNvPicPr preferRelativeResize="0"/>
          <p:nvPr/>
        </p:nvPicPr>
        <p:blipFill rotWithShape="1">
          <a:blip r:embed="rId2">
            <a:alphaModFix/>
          </a:blip>
          <a:srcRect b="0" l="0" r="0" t="0"/>
          <a:stretch/>
        </p:blipFill>
        <p:spPr>
          <a:xfrm>
            <a:off x="4600575" y="0"/>
            <a:ext cx="4543425" cy="6858000"/>
          </a:xfrm>
          <a:prstGeom prst="rect">
            <a:avLst/>
          </a:prstGeom>
          <a:noFill/>
          <a:ln>
            <a:noFill/>
          </a:ln>
        </p:spPr>
      </p:pic>
      <p:pic>
        <p:nvPicPr>
          <p:cNvPr id="13" name="Google Shape;13;p2"/>
          <p:cNvPicPr preferRelativeResize="0"/>
          <p:nvPr/>
        </p:nvPicPr>
        <p:blipFill rotWithShape="1">
          <a:blip r:embed="rId3">
            <a:alphaModFix/>
          </a:blip>
          <a:srcRect b="0" l="0" r="0" t="0"/>
          <a:stretch/>
        </p:blipFill>
        <p:spPr>
          <a:xfrm>
            <a:off x="215900" y="2297121"/>
            <a:ext cx="6616700" cy="11072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En blanco">
  <p:cSld name="1_En blanco">
    <p:spTree>
      <p:nvGrpSpPr>
        <p:cNvPr id="57" name="Shape 57"/>
        <p:cNvGrpSpPr/>
        <p:nvPr/>
      </p:nvGrpSpPr>
      <p:grpSpPr>
        <a:xfrm>
          <a:off x="0" y="0"/>
          <a:ext cx="0" cy="0"/>
          <a:chOff x="0" y="0"/>
          <a:chExt cx="0" cy="0"/>
        </a:xfrm>
      </p:grpSpPr>
      <p:sp>
        <p:nvSpPr>
          <p:cNvPr id="58" name="Google Shape;58;p11"/>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59" name="Google Shape;59;p11"/>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2.jpg" id="60" name="Google Shape;60;p11"/>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Sólo el título">
  <p:cSld name="3_Sólo el título">
    <p:spTree>
      <p:nvGrpSpPr>
        <p:cNvPr id="61" name="Shape 61"/>
        <p:cNvGrpSpPr/>
        <p:nvPr/>
      </p:nvGrpSpPr>
      <p:grpSpPr>
        <a:xfrm>
          <a:off x="0" y="0"/>
          <a:ext cx="0" cy="0"/>
          <a:chOff x="0" y="0"/>
          <a:chExt cx="0" cy="0"/>
        </a:xfrm>
      </p:grpSpPr>
      <p:pic>
        <p:nvPicPr>
          <p:cNvPr descr="LOGO-B.png" id="62" name="Google Shape;62;p12"/>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63" name="Google Shape;63;p12"/>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64" name="Google Shape;64;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 name="Google Shape;65;p12"/>
          <p:cNvSpPr/>
          <p:nvPr/>
        </p:nvSpPr>
        <p:spPr>
          <a:xfrm>
            <a:off x="586828" y="385379"/>
            <a:ext cx="8084206" cy="700690"/>
          </a:xfrm>
          <a:prstGeom prst="rect">
            <a:avLst/>
          </a:prstGeom>
          <a:solidFill>
            <a:srgbClr val="D11D8B"/>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 name="Google Shape;66;p12"/>
          <p:cNvSpPr/>
          <p:nvPr/>
        </p:nvSpPr>
        <p:spPr>
          <a:xfrm>
            <a:off x="4118422" y="297797"/>
            <a:ext cx="1156138" cy="166414"/>
          </a:xfrm>
          <a:prstGeom prst="rect">
            <a:avLst/>
          </a:prstGeom>
          <a:solidFill>
            <a:srgbClr val="D11D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 name="Google Shape;67;p12"/>
          <p:cNvSpPr/>
          <p:nvPr/>
        </p:nvSpPr>
        <p:spPr>
          <a:xfrm>
            <a:off x="5264866" y="297797"/>
            <a:ext cx="1156138" cy="166414"/>
          </a:xfrm>
          <a:prstGeom prst="rect">
            <a:avLst/>
          </a:prstGeom>
          <a:solidFill>
            <a:srgbClr val="CD45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 name="Google Shape;68;p12"/>
          <p:cNvSpPr/>
          <p:nvPr/>
        </p:nvSpPr>
        <p:spPr>
          <a:xfrm>
            <a:off x="6411310" y="297797"/>
            <a:ext cx="1156138" cy="166414"/>
          </a:xfrm>
          <a:prstGeom prst="rect">
            <a:avLst/>
          </a:prstGeom>
          <a:solidFill>
            <a:srgbClr val="CC63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 name="Google Shape;69;p12"/>
          <p:cNvSpPr/>
          <p:nvPr/>
        </p:nvSpPr>
        <p:spPr>
          <a:xfrm>
            <a:off x="7514896" y="297797"/>
            <a:ext cx="1156138" cy="166414"/>
          </a:xfrm>
          <a:prstGeom prst="rect">
            <a:avLst/>
          </a:prstGeom>
          <a:solidFill>
            <a:srgbClr val="C984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En blanco">
  <p:cSld name="2_En blanco">
    <p:spTree>
      <p:nvGrpSpPr>
        <p:cNvPr id="70" name="Shape 70"/>
        <p:cNvGrpSpPr/>
        <p:nvPr/>
      </p:nvGrpSpPr>
      <p:grpSpPr>
        <a:xfrm>
          <a:off x="0" y="0"/>
          <a:ext cx="0" cy="0"/>
          <a:chOff x="0" y="0"/>
          <a:chExt cx="0" cy="0"/>
        </a:xfrm>
      </p:grpSpPr>
      <p:sp>
        <p:nvSpPr>
          <p:cNvPr id="71" name="Google Shape;71;p1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72" name="Google Shape;72;p1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4.jpg" id="73" name="Google Shape;73;p13"/>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Sólo el título">
  <p:cSld name="4_Sólo el título">
    <p:spTree>
      <p:nvGrpSpPr>
        <p:cNvPr id="74" name="Shape 74"/>
        <p:cNvGrpSpPr/>
        <p:nvPr/>
      </p:nvGrpSpPr>
      <p:grpSpPr>
        <a:xfrm>
          <a:off x="0" y="0"/>
          <a:ext cx="0" cy="0"/>
          <a:chOff x="0" y="0"/>
          <a:chExt cx="0" cy="0"/>
        </a:xfrm>
      </p:grpSpPr>
      <p:pic>
        <p:nvPicPr>
          <p:cNvPr descr="LOGO-B.png" id="75" name="Google Shape;75;p1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76" name="Google Shape;76;p1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77" name="Google Shape;77;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8" name="Google Shape;78;p14"/>
          <p:cNvSpPr/>
          <p:nvPr/>
        </p:nvSpPr>
        <p:spPr>
          <a:xfrm>
            <a:off x="586828" y="385379"/>
            <a:ext cx="8084206" cy="700690"/>
          </a:xfrm>
          <a:prstGeom prst="rect">
            <a:avLst/>
          </a:prstGeom>
          <a:solidFill>
            <a:srgbClr val="A9C114"/>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 name="Google Shape;79;p14"/>
          <p:cNvSpPr/>
          <p:nvPr/>
        </p:nvSpPr>
        <p:spPr>
          <a:xfrm>
            <a:off x="4099034" y="297797"/>
            <a:ext cx="1156138" cy="166414"/>
          </a:xfrm>
          <a:prstGeom prst="rect">
            <a:avLst/>
          </a:prstGeom>
          <a:solidFill>
            <a:srgbClr val="A9C1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 name="Google Shape;80;p14"/>
          <p:cNvSpPr/>
          <p:nvPr/>
        </p:nvSpPr>
        <p:spPr>
          <a:xfrm>
            <a:off x="5255172" y="297797"/>
            <a:ext cx="1156138" cy="166414"/>
          </a:xfrm>
          <a:prstGeom prst="rect">
            <a:avLst/>
          </a:prstGeom>
          <a:solidFill>
            <a:srgbClr val="D2DE7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 name="Google Shape;81;p14"/>
          <p:cNvSpPr/>
          <p:nvPr/>
        </p:nvSpPr>
        <p:spPr>
          <a:xfrm>
            <a:off x="6411310" y="297797"/>
            <a:ext cx="1156138" cy="166414"/>
          </a:xfrm>
          <a:prstGeom prst="rect">
            <a:avLst/>
          </a:prstGeom>
          <a:solidFill>
            <a:srgbClr val="DFE9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 name="Google Shape;82;p14"/>
          <p:cNvSpPr/>
          <p:nvPr/>
        </p:nvSpPr>
        <p:spPr>
          <a:xfrm>
            <a:off x="7514896" y="297797"/>
            <a:ext cx="1156138" cy="166414"/>
          </a:xfrm>
          <a:prstGeom prst="rect">
            <a:avLst/>
          </a:prstGeom>
          <a:solidFill>
            <a:srgbClr val="EAF0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En blanco">
  <p:cSld name="3_En blanco">
    <p:spTree>
      <p:nvGrpSpPr>
        <p:cNvPr id="83" name="Shape 83"/>
        <p:cNvGrpSpPr/>
        <p:nvPr/>
      </p:nvGrpSpPr>
      <p:grpSpPr>
        <a:xfrm>
          <a:off x="0" y="0"/>
          <a:ext cx="0" cy="0"/>
          <a:chOff x="0" y="0"/>
          <a:chExt cx="0" cy="0"/>
        </a:xfrm>
      </p:grpSpPr>
      <p:sp>
        <p:nvSpPr>
          <p:cNvPr id="84" name="Google Shape;84;p15"/>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85" name="Google Shape;85;p15"/>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5.jpg" id="86" name="Google Shape;86;p15"/>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Sólo el título">
  <p:cSld name="5_Sólo el título">
    <p:spTree>
      <p:nvGrpSpPr>
        <p:cNvPr id="87" name="Shape 87"/>
        <p:cNvGrpSpPr/>
        <p:nvPr/>
      </p:nvGrpSpPr>
      <p:grpSpPr>
        <a:xfrm>
          <a:off x="0" y="0"/>
          <a:ext cx="0" cy="0"/>
          <a:chOff x="0" y="0"/>
          <a:chExt cx="0" cy="0"/>
        </a:xfrm>
      </p:grpSpPr>
      <p:pic>
        <p:nvPicPr>
          <p:cNvPr descr="LOGO-B.png" id="88" name="Google Shape;88;p16"/>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89" name="Google Shape;89;p16"/>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90" name="Google Shape;90;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1" name="Google Shape;91;p16"/>
          <p:cNvSpPr/>
          <p:nvPr/>
        </p:nvSpPr>
        <p:spPr>
          <a:xfrm>
            <a:off x="586828" y="385379"/>
            <a:ext cx="8084206" cy="700690"/>
          </a:xfrm>
          <a:prstGeom prst="rect">
            <a:avLst/>
          </a:prstGeom>
          <a:solidFill>
            <a:srgbClr val="F87516"/>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 name="Google Shape;92;p16"/>
          <p:cNvSpPr/>
          <p:nvPr/>
        </p:nvSpPr>
        <p:spPr>
          <a:xfrm>
            <a:off x="4117848" y="297797"/>
            <a:ext cx="1156138" cy="166414"/>
          </a:xfrm>
          <a:prstGeom prst="rect">
            <a:avLst/>
          </a:prstGeom>
          <a:solidFill>
            <a:srgbClr val="F875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3" name="Google Shape;93;p16"/>
          <p:cNvSpPr/>
          <p:nvPr/>
        </p:nvSpPr>
        <p:spPr>
          <a:xfrm>
            <a:off x="5264579" y="297797"/>
            <a:ext cx="1156138" cy="166414"/>
          </a:xfrm>
          <a:prstGeom prst="rect">
            <a:avLst/>
          </a:prstGeom>
          <a:solidFill>
            <a:srgbClr val="FAB6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 name="Google Shape;94;p16"/>
          <p:cNvSpPr/>
          <p:nvPr/>
        </p:nvSpPr>
        <p:spPr>
          <a:xfrm>
            <a:off x="6411310" y="297797"/>
            <a:ext cx="1156138" cy="166414"/>
          </a:xfrm>
          <a:prstGeom prst="rect">
            <a:avLst/>
          </a:prstGeom>
          <a:solidFill>
            <a:srgbClr val="FBCC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 name="Google Shape;95;p16"/>
          <p:cNvSpPr/>
          <p:nvPr/>
        </p:nvSpPr>
        <p:spPr>
          <a:xfrm>
            <a:off x="7514896" y="297797"/>
            <a:ext cx="1156138" cy="166414"/>
          </a:xfrm>
          <a:prstGeom prst="rect">
            <a:avLst/>
          </a:prstGeom>
          <a:solidFill>
            <a:srgbClr val="FCDE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En blanco">
  <p:cSld name="4_En blanco">
    <p:spTree>
      <p:nvGrpSpPr>
        <p:cNvPr id="96" name="Shape 96"/>
        <p:cNvGrpSpPr/>
        <p:nvPr/>
      </p:nvGrpSpPr>
      <p:grpSpPr>
        <a:xfrm>
          <a:off x="0" y="0"/>
          <a:ext cx="0" cy="0"/>
          <a:chOff x="0" y="0"/>
          <a:chExt cx="0" cy="0"/>
        </a:xfrm>
      </p:grpSpPr>
      <p:sp>
        <p:nvSpPr>
          <p:cNvPr id="97" name="Google Shape;97;p17"/>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98" name="Google Shape;98;p17"/>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6.jpg" id="99" name="Google Shape;99;p17"/>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Sólo el título">
  <p:cSld name="6_Sólo el título">
    <p:spTree>
      <p:nvGrpSpPr>
        <p:cNvPr id="100" name="Shape 100"/>
        <p:cNvGrpSpPr/>
        <p:nvPr/>
      </p:nvGrpSpPr>
      <p:grpSpPr>
        <a:xfrm>
          <a:off x="0" y="0"/>
          <a:ext cx="0" cy="0"/>
          <a:chOff x="0" y="0"/>
          <a:chExt cx="0" cy="0"/>
        </a:xfrm>
      </p:grpSpPr>
      <p:pic>
        <p:nvPicPr>
          <p:cNvPr descr="LOGO-B.png" id="101" name="Google Shape;101;p18"/>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02" name="Google Shape;102;p18"/>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03" name="Google Shape;103;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4" name="Google Shape;104;p18"/>
          <p:cNvSpPr/>
          <p:nvPr/>
        </p:nvSpPr>
        <p:spPr>
          <a:xfrm>
            <a:off x="586828" y="385379"/>
            <a:ext cx="8084206" cy="700690"/>
          </a:xfrm>
          <a:prstGeom prst="rect">
            <a:avLst/>
          </a:prstGeom>
          <a:solidFill>
            <a:srgbClr val="F8CA1B"/>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 name="Google Shape;105;p18"/>
          <p:cNvSpPr/>
          <p:nvPr/>
        </p:nvSpPr>
        <p:spPr>
          <a:xfrm>
            <a:off x="4117848" y="297797"/>
            <a:ext cx="1156138" cy="166414"/>
          </a:xfrm>
          <a:prstGeom prst="rect">
            <a:avLst/>
          </a:prstGeom>
          <a:solidFill>
            <a:srgbClr val="F8CA1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 name="Google Shape;106;p18"/>
          <p:cNvSpPr/>
          <p:nvPr/>
        </p:nvSpPr>
        <p:spPr>
          <a:xfrm>
            <a:off x="5264579" y="297797"/>
            <a:ext cx="1156138" cy="166414"/>
          </a:xfrm>
          <a:prstGeom prst="rect">
            <a:avLst/>
          </a:prstGeom>
          <a:solidFill>
            <a:srgbClr val="FAE1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 name="Google Shape;107;p18"/>
          <p:cNvSpPr/>
          <p:nvPr/>
        </p:nvSpPr>
        <p:spPr>
          <a:xfrm>
            <a:off x="6411310" y="297797"/>
            <a:ext cx="1156138" cy="166414"/>
          </a:xfrm>
          <a:prstGeom prst="rect">
            <a:avLst/>
          </a:prstGeom>
          <a:solidFill>
            <a:srgbClr val="FCEB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 name="Google Shape;108;p18"/>
          <p:cNvSpPr/>
          <p:nvPr/>
        </p:nvSpPr>
        <p:spPr>
          <a:xfrm>
            <a:off x="7514896" y="297797"/>
            <a:ext cx="1156138" cy="166414"/>
          </a:xfrm>
          <a:prstGeom prst="rect">
            <a:avLst/>
          </a:prstGeom>
          <a:solidFill>
            <a:srgbClr val="FDF3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En blanco">
  <p:cSld name="5_En blanco">
    <p:spTree>
      <p:nvGrpSpPr>
        <p:cNvPr id="109" name="Shape 109"/>
        <p:cNvGrpSpPr/>
        <p:nvPr/>
      </p:nvGrpSpPr>
      <p:grpSpPr>
        <a:xfrm>
          <a:off x="0" y="0"/>
          <a:ext cx="0" cy="0"/>
          <a:chOff x="0" y="0"/>
          <a:chExt cx="0" cy="0"/>
        </a:xfrm>
      </p:grpSpPr>
      <p:sp>
        <p:nvSpPr>
          <p:cNvPr id="110" name="Google Shape;110;p19"/>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11" name="Google Shape;111;p19"/>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7.jpg" id="112" name="Google Shape;112;p19"/>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Sólo el título">
  <p:cSld name="7_Sólo el título">
    <p:spTree>
      <p:nvGrpSpPr>
        <p:cNvPr id="113" name="Shape 113"/>
        <p:cNvGrpSpPr/>
        <p:nvPr/>
      </p:nvGrpSpPr>
      <p:grpSpPr>
        <a:xfrm>
          <a:off x="0" y="0"/>
          <a:ext cx="0" cy="0"/>
          <a:chOff x="0" y="0"/>
          <a:chExt cx="0" cy="0"/>
        </a:xfrm>
      </p:grpSpPr>
      <p:pic>
        <p:nvPicPr>
          <p:cNvPr descr="LOGO-B.png" id="114" name="Google Shape;114;p20"/>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15" name="Google Shape;115;p20"/>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16" name="Google Shape;116;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7" name="Google Shape;117;p20"/>
          <p:cNvSpPr/>
          <p:nvPr/>
        </p:nvSpPr>
        <p:spPr>
          <a:xfrm>
            <a:off x="586828" y="385379"/>
            <a:ext cx="8084206" cy="700690"/>
          </a:xfrm>
          <a:prstGeom prst="rect">
            <a:avLst/>
          </a:prstGeom>
          <a:solidFill>
            <a:srgbClr val="A91209"/>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 name="Google Shape;118;p20"/>
          <p:cNvSpPr/>
          <p:nvPr/>
        </p:nvSpPr>
        <p:spPr>
          <a:xfrm>
            <a:off x="4117848" y="297797"/>
            <a:ext cx="1156138" cy="166414"/>
          </a:xfrm>
          <a:prstGeom prst="rect">
            <a:avLst/>
          </a:prstGeom>
          <a:solidFill>
            <a:srgbClr val="A912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 name="Google Shape;119;p20"/>
          <p:cNvSpPr/>
          <p:nvPr/>
        </p:nvSpPr>
        <p:spPr>
          <a:xfrm>
            <a:off x="5264579" y="297797"/>
            <a:ext cx="1156138" cy="166414"/>
          </a:xfrm>
          <a:prstGeom prst="rect">
            <a:avLst/>
          </a:prstGeom>
          <a:solidFill>
            <a:srgbClr val="D183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 name="Google Shape;120;p20"/>
          <p:cNvSpPr/>
          <p:nvPr/>
        </p:nvSpPr>
        <p:spPr>
          <a:xfrm>
            <a:off x="6411310" y="297797"/>
            <a:ext cx="1156138" cy="166414"/>
          </a:xfrm>
          <a:prstGeom prst="rect">
            <a:avLst/>
          </a:prstGeom>
          <a:solidFill>
            <a:srgbClr val="DFA8A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 name="Google Shape;121;p20"/>
          <p:cNvSpPr/>
          <p:nvPr/>
        </p:nvSpPr>
        <p:spPr>
          <a:xfrm>
            <a:off x="7514896" y="297797"/>
            <a:ext cx="1156138" cy="166414"/>
          </a:xfrm>
          <a:prstGeom prst="rect">
            <a:avLst/>
          </a:prstGeom>
          <a:solidFill>
            <a:srgbClr val="EAC7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ólo el título">
  <p:cSld name="Sólo el título">
    <p:spTree>
      <p:nvGrpSpPr>
        <p:cNvPr id="14" name="Shape 14"/>
        <p:cNvGrpSpPr/>
        <p:nvPr/>
      </p:nvGrpSpPr>
      <p:grpSpPr>
        <a:xfrm>
          <a:off x="0" y="0"/>
          <a:ext cx="0" cy="0"/>
          <a:chOff x="0" y="0"/>
          <a:chExt cx="0" cy="0"/>
        </a:xfrm>
      </p:grpSpPr>
      <p:sp>
        <p:nvSpPr>
          <p:cNvPr id="15" name="Google Shape;15;p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6" name="Google Shape;16;p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jpg" id="17" name="Google Shape;17;p3"/>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texto vertical">
  <p:cSld name="Título y texto vertical">
    <p:spTree>
      <p:nvGrpSpPr>
        <p:cNvPr id="122" name="Shape 122"/>
        <p:cNvGrpSpPr/>
        <p:nvPr/>
      </p:nvGrpSpPr>
      <p:grpSpPr>
        <a:xfrm>
          <a:off x="0" y="0"/>
          <a:ext cx="0" cy="0"/>
          <a:chOff x="0" y="0"/>
          <a:chExt cx="0" cy="0"/>
        </a:xfrm>
      </p:grpSpPr>
      <p:sp>
        <p:nvSpPr>
          <p:cNvPr id="123" name="Google Shape;123;p21"/>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24" name="Google Shape;124;p21"/>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4.jpg" id="125" name="Google Shape;125;p21"/>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Sólo el título">
  <p:cSld name="8_Sólo el título">
    <p:spTree>
      <p:nvGrpSpPr>
        <p:cNvPr id="126" name="Shape 126"/>
        <p:cNvGrpSpPr/>
        <p:nvPr/>
      </p:nvGrpSpPr>
      <p:grpSpPr>
        <a:xfrm>
          <a:off x="0" y="0"/>
          <a:ext cx="0" cy="0"/>
          <a:chOff x="0" y="0"/>
          <a:chExt cx="0" cy="0"/>
        </a:xfrm>
      </p:grpSpPr>
      <p:pic>
        <p:nvPicPr>
          <p:cNvPr descr="LOGO-B.png" id="127" name="Google Shape;127;p22"/>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28" name="Google Shape;128;p22"/>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29" name="Google Shape;129;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0" name="Google Shape;130;p22"/>
          <p:cNvSpPr/>
          <p:nvPr/>
        </p:nvSpPr>
        <p:spPr>
          <a:xfrm>
            <a:off x="586828" y="385379"/>
            <a:ext cx="8084206" cy="700690"/>
          </a:xfrm>
          <a:prstGeom prst="rect">
            <a:avLst/>
          </a:prstGeom>
          <a:solidFill>
            <a:srgbClr val="71390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 name="Google Shape;131;p22"/>
          <p:cNvSpPr/>
          <p:nvPr/>
        </p:nvSpPr>
        <p:spPr>
          <a:xfrm>
            <a:off x="4117848" y="297797"/>
            <a:ext cx="1156138" cy="166414"/>
          </a:xfrm>
          <a:prstGeom prst="rect">
            <a:avLst/>
          </a:prstGeom>
          <a:solidFill>
            <a:srgbClr val="7139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 name="Google Shape;132;p22"/>
          <p:cNvSpPr/>
          <p:nvPr/>
        </p:nvSpPr>
        <p:spPr>
          <a:xfrm>
            <a:off x="5264579" y="297797"/>
            <a:ext cx="1156138" cy="166414"/>
          </a:xfrm>
          <a:prstGeom prst="rect">
            <a:avLst/>
          </a:prstGeom>
          <a:solidFill>
            <a:srgbClr val="B4967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 name="Google Shape;133;p22"/>
          <p:cNvSpPr/>
          <p:nvPr/>
        </p:nvSpPr>
        <p:spPr>
          <a:xfrm>
            <a:off x="6411310" y="297797"/>
            <a:ext cx="1156138" cy="166414"/>
          </a:xfrm>
          <a:prstGeom prst="rect">
            <a:avLst/>
          </a:prstGeom>
          <a:solidFill>
            <a:srgbClr val="CBB6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 name="Google Shape;134;p22"/>
          <p:cNvSpPr/>
          <p:nvPr/>
        </p:nvSpPr>
        <p:spPr>
          <a:xfrm>
            <a:off x="7514896" y="297797"/>
            <a:ext cx="1156138" cy="166414"/>
          </a:xfrm>
          <a:prstGeom prst="rect">
            <a:avLst/>
          </a:prstGeom>
          <a:solidFill>
            <a:srgbClr val="DCD0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vertical y texto">
  <p:cSld name="Título vertical y texto">
    <p:spTree>
      <p:nvGrpSpPr>
        <p:cNvPr id="135" name="Shape 135"/>
        <p:cNvGrpSpPr/>
        <p:nvPr/>
      </p:nvGrpSpPr>
      <p:grpSpPr>
        <a:xfrm>
          <a:off x="0" y="0"/>
          <a:ext cx="0" cy="0"/>
          <a:chOff x="0" y="0"/>
          <a:chExt cx="0" cy="0"/>
        </a:xfrm>
      </p:grpSpPr>
      <p:sp>
        <p:nvSpPr>
          <p:cNvPr id="136" name="Google Shape;136;p2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37" name="Google Shape;137;p2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5.jpg" id="138" name="Google Shape;138;p23"/>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Sólo el título">
  <p:cSld name="9_Sólo el título">
    <p:spTree>
      <p:nvGrpSpPr>
        <p:cNvPr id="139" name="Shape 139"/>
        <p:cNvGrpSpPr/>
        <p:nvPr/>
      </p:nvGrpSpPr>
      <p:grpSpPr>
        <a:xfrm>
          <a:off x="0" y="0"/>
          <a:ext cx="0" cy="0"/>
          <a:chOff x="0" y="0"/>
          <a:chExt cx="0" cy="0"/>
        </a:xfrm>
      </p:grpSpPr>
      <p:pic>
        <p:nvPicPr>
          <p:cNvPr descr="LOGO-B.png" id="140" name="Google Shape;140;p2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41" name="Google Shape;141;p2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42" name="Google Shape;142;p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3" name="Google Shape;143;p24"/>
          <p:cNvSpPr/>
          <p:nvPr/>
        </p:nvSpPr>
        <p:spPr>
          <a:xfrm>
            <a:off x="586828" y="385379"/>
            <a:ext cx="8084206" cy="700690"/>
          </a:xfrm>
          <a:prstGeom prst="rect">
            <a:avLst/>
          </a:prstGeom>
          <a:solidFill>
            <a:srgbClr val="665C52"/>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4" name="Google Shape;144;p24"/>
          <p:cNvSpPr/>
          <p:nvPr/>
        </p:nvSpPr>
        <p:spPr>
          <a:xfrm>
            <a:off x="4117848" y="297797"/>
            <a:ext cx="1156138" cy="166414"/>
          </a:xfrm>
          <a:prstGeom prst="rect">
            <a:avLst/>
          </a:prstGeom>
          <a:solidFill>
            <a:srgbClr val="665C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 name="Google Shape;145;p24"/>
          <p:cNvSpPr/>
          <p:nvPr/>
        </p:nvSpPr>
        <p:spPr>
          <a:xfrm>
            <a:off x="5264579" y="297797"/>
            <a:ext cx="1156138" cy="166414"/>
          </a:xfrm>
          <a:prstGeom prst="rect">
            <a:avLst/>
          </a:prstGeom>
          <a:solidFill>
            <a:srgbClr val="AEA9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 name="Google Shape;146;p24"/>
          <p:cNvSpPr/>
          <p:nvPr/>
        </p:nvSpPr>
        <p:spPr>
          <a:xfrm>
            <a:off x="6411310" y="297797"/>
            <a:ext cx="1156138" cy="166414"/>
          </a:xfrm>
          <a:prstGeom prst="rect">
            <a:avLst/>
          </a:prstGeom>
          <a:solidFill>
            <a:srgbClr val="C6C3B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 name="Google Shape;147;p24"/>
          <p:cNvSpPr/>
          <p:nvPr/>
        </p:nvSpPr>
        <p:spPr>
          <a:xfrm>
            <a:off x="7514896" y="297797"/>
            <a:ext cx="1156138" cy="166414"/>
          </a:xfrm>
          <a:prstGeom prst="rect">
            <a:avLst/>
          </a:prstGeom>
          <a:solidFill>
            <a:srgbClr val="D9D8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ólo el título">
  <p:cSld name="1_Sólo el título">
    <p:spTree>
      <p:nvGrpSpPr>
        <p:cNvPr id="18" name="Shape 18"/>
        <p:cNvGrpSpPr/>
        <p:nvPr/>
      </p:nvGrpSpPr>
      <p:grpSpPr>
        <a:xfrm>
          <a:off x="0" y="0"/>
          <a:ext cx="0" cy="0"/>
          <a:chOff x="0" y="0"/>
          <a:chExt cx="0" cy="0"/>
        </a:xfrm>
      </p:grpSpPr>
      <p:pic>
        <p:nvPicPr>
          <p:cNvPr descr="LOGO-B.png" id="19" name="Google Shape;19;p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sp>
        <p:nvSpPr>
          <p:cNvPr id="20" name="Google Shape;20;p4"/>
          <p:cNvSpPr/>
          <p:nvPr/>
        </p:nvSpPr>
        <p:spPr>
          <a:xfrm>
            <a:off x="586828" y="385379"/>
            <a:ext cx="8084206" cy="700690"/>
          </a:xfrm>
          <a:prstGeom prst="rect">
            <a:avLst/>
          </a:prstGeom>
          <a:solidFill>
            <a:srgbClr val="4A2167"/>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 name="Google Shape;21;p4"/>
          <p:cNvSpPr/>
          <p:nvPr/>
        </p:nvSpPr>
        <p:spPr>
          <a:xfrm>
            <a:off x="4117848" y="297797"/>
            <a:ext cx="1156138" cy="166414"/>
          </a:xfrm>
          <a:prstGeom prst="rect">
            <a:avLst/>
          </a:prstGeom>
          <a:solidFill>
            <a:srgbClr val="4A216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 name="Google Shape;22;p4"/>
          <p:cNvSpPr/>
          <p:nvPr/>
        </p:nvSpPr>
        <p:spPr>
          <a:xfrm>
            <a:off x="5264579" y="297797"/>
            <a:ext cx="1156138" cy="166414"/>
          </a:xfrm>
          <a:prstGeom prst="rect">
            <a:avLst/>
          </a:prstGeom>
          <a:solidFill>
            <a:srgbClr val="5A357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 name="Google Shape;23;p4"/>
          <p:cNvSpPr/>
          <p:nvPr/>
        </p:nvSpPr>
        <p:spPr>
          <a:xfrm>
            <a:off x="6411310" y="297797"/>
            <a:ext cx="1156138" cy="166414"/>
          </a:xfrm>
          <a:prstGeom prst="rect">
            <a:avLst/>
          </a:prstGeom>
          <a:solidFill>
            <a:srgbClr val="6D4E8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 name="Google Shape;24;p4"/>
          <p:cNvSpPr/>
          <p:nvPr/>
        </p:nvSpPr>
        <p:spPr>
          <a:xfrm>
            <a:off x="7514896" y="297797"/>
            <a:ext cx="1156138" cy="166414"/>
          </a:xfrm>
          <a:prstGeom prst="rect">
            <a:avLst/>
          </a:prstGeom>
          <a:solidFill>
            <a:srgbClr val="7D669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jpg" id="25" name="Google Shape;25;p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26" name="Google Shape;26;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type="title">
  <p:cSld name="TITLE">
    <p:spTree>
      <p:nvGrpSpPr>
        <p:cNvPr id="27" name="Shape 27"/>
        <p:cNvGrpSpPr/>
        <p:nvPr/>
      </p:nvGrpSpPr>
      <p:grpSpPr>
        <a:xfrm>
          <a:off x="0" y="0"/>
          <a:ext cx="0" cy="0"/>
          <a:chOff x="0" y="0"/>
          <a:chExt cx="0" cy="0"/>
        </a:xfrm>
      </p:grpSpPr>
      <p:sp>
        <p:nvSpPr>
          <p:cNvPr id="28" name="Google Shape;28;p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pic>
        <p:nvPicPr>
          <p:cNvPr descr="logo.jpg" id="33" name="Google Shape;33;p5"/>
          <p:cNvPicPr preferRelativeResize="0"/>
          <p:nvPr/>
        </p:nvPicPr>
        <p:blipFill rotWithShape="1">
          <a:blip r:embed="rId2">
            <a:alphaModFix/>
          </a:blip>
          <a:srcRect b="0" l="0" r="0" t="0"/>
          <a:stretch/>
        </p:blipFill>
        <p:spPr>
          <a:xfrm>
            <a:off x="586828" y="6225296"/>
            <a:ext cx="1992643" cy="44626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type="obj">
  <p:cSld name="OBJECT">
    <p:spTree>
      <p:nvGrpSpPr>
        <p:cNvPr id="34" name="Shape 34"/>
        <p:cNvGrpSpPr/>
        <p:nvPr/>
      </p:nvGrpSpPr>
      <p:grpSpPr>
        <a:xfrm>
          <a:off x="0" y="0"/>
          <a:ext cx="0" cy="0"/>
          <a:chOff x="0" y="0"/>
          <a:chExt cx="0" cy="0"/>
        </a:xfrm>
      </p:grpSpPr>
      <p:sp>
        <p:nvSpPr>
          <p:cNvPr id="35" name="Google Shape;35;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s objetos">
  <p:cSld name="Dos objetos">
    <p:spTree>
      <p:nvGrpSpPr>
        <p:cNvPr id="40" name="Shape 40"/>
        <p:cNvGrpSpPr/>
        <p:nvPr/>
      </p:nvGrpSpPr>
      <p:grpSpPr>
        <a:xfrm>
          <a:off x="0" y="0"/>
          <a:ext cx="0" cy="0"/>
          <a:chOff x="0" y="0"/>
          <a:chExt cx="0" cy="0"/>
        </a:xfrm>
      </p:grpSpPr>
      <p:pic>
        <p:nvPicPr>
          <p:cNvPr descr="ppt institucional-actualizado[1].jpg" id="41" name="Google Shape;41;p7"/>
          <p:cNvPicPr preferRelativeResize="0"/>
          <p:nvPr/>
        </p:nvPicPr>
        <p:blipFill rotWithShape="1">
          <a:blip r:embed="rId2">
            <a:alphaModFix/>
          </a:blip>
          <a:srcRect b="0" l="0" r="0" t="0"/>
          <a:stretch/>
        </p:blipFill>
        <p:spPr>
          <a:xfrm>
            <a:off x="0" y="0"/>
            <a:ext cx="9043416" cy="67818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ción">
  <p:cSld name="Comparación">
    <p:spTree>
      <p:nvGrpSpPr>
        <p:cNvPr id="42" name="Shape 42"/>
        <p:cNvGrpSpPr/>
        <p:nvPr/>
      </p:nvGrpSpPr>
      <p:grpSpPr>
        <a:xfrm>
          <a:off x="0" y="0"/>
          <a:ext cx="0" cy="0"/>
          <a:chOff x="0" y="0"/>
          <a:chExt cx="0" cy="0"/>
        </a:xfrm>
      </p:grpSpPr>
      <p:sp>
        <p:nvSpPr>
          <p:cNvPr id="43" name="Google Shape;43;p8"/>
          <p:cNvSpPr/>
          <p:nvPr/>
        </p:nvSpPr>
        <p:spPr>
          <a:xfrm>
            <a:off x="1748454" y="-27988"/>
            <a:ext cx="1731112" cy="132343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8000">
                <a:solidFill>
                  <a:srgbClr val="2871B4"/>
                </a:solidFill>
                <a:latin typeface="PT Sans"/>
                <a:ea typeface="PT Sans"/>
                <a:cs typeface="PT Sans"/>
                <a:sym typeface="PT Sans"/>
              </a:rPr>
              <a:t>16</a:t>
            </a:r>
            <a:endParaRPr b="1" sz="8000">
              <a:solidFill>
                <a:srgbClr val="2871B4"/>
              </a:solidFill>
              <a:latin typeface="PT Sans"/>
              <a:ea typeface="PT Sans"/>
              <a:cs typeface="PT Sans"/>
              <a:sym typeface="PT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type="blank">
  <p:cSld name="BLANK">
    <p:spTree>
      <p:nvGrpSpPr>
        <p:cNvPr id="44" name="Shape 44"/>
        <p:cNvGrpSpPr/>
        <p:nvPr/>
      </p:nvGrpSpPr>
      <p:grpSpPr>
        <a:xfrm>
          <a:off x="0" y="0"/>
          <a:ext cx="0" cy="0"/>
          <a:chOff x="0" y="0"/>
          <a:chExt cx="0" cy="0"/>
        </a:xfrm>
      </p:grpSpPr>
      <p:sp>
        <p:nvSpPr>
          <p:cNvPr id="45" name="Google Shape;45;p9"/>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46" name="Google Shape;46;p9"/>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3.jpg" id="47" name="Google Shape;47;p9"/>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Sólo el título">
  <p:cSld name="2_Sólo el título">
    <p:spTree>
      <p:nvGrpSpPr>
        <p:cNvPr id="48" name="Shape 48"/>
        <p:cNvGrpSpPr/>
        <p:nvPr/>
      </p:nvGrpSpPr>
      <p:grpSpPr>
        <a:xfrm>
          <a:off x="0" y="0"/>
          <a:ext cx="0" cy="0"/>
          <a:chOff x="0" y="0"/>
          <a:chExt cx="0" cy="0"/>
        </a:xfrm>
      </p:grpSpPr>
      <p:pic>
        <p:nvPicPr>
          <p:cNvPr descr="LOGO-B.png" id="49" name="Google Shape;49;p10"/>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50" name="Google Shape;50;p10"/>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51" name="Google Shape;51;p1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 name="Google Shape;52;p10"/>
          <p:cNvSpPr/>
          <p:nvPr/>
        </p:nvSpPr>
        <p:spPr>
          <a:xfrm>
            <a:off x="586828" y="385379"/>
            <a:ext cx="8084206" cy="700690"/>
          </a:xfrm>
          <a:prstGeom prst="rect">
            <a:avLst/>
          </a:prstGeom>
          <a:solidFill>
            <a:srgbClr val="32A3CE"/>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 name="Google Shape;53;p10"/>
          <p:cNvSpPr/>
          <p:nvPr/>
        </p:nvSpPr>
        <p:spPr>
          <a:xfrm>
            <a:off x="4117848" y="297797"/>
            <a:ext cx="1156138" cy="166414"/>
          </a:xfrm>
          <a:prstGeom prst="rect">
            <a:avLst/>
          </a:prstGeom>
          <a:solidFill>
            <a:srgbClr val="32A3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 name="Google Shape;54;p10"/>
          <p:cNvSpPr/>
          <p:nvPr/>
        </p:nvSpPr>
        <p:spPr>
          <a:xfrm>
            <a:off x="5264579" y="297797"/>
            <a:ext cx="1156138" cy="166414"/>
          </a:xfrm>
          <a:prstGeom prst="rect">
            <a:avLst/>
          </a:prstGeom>
          <a:solidFill>
            <a:srgbClr val="45AC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 name="Google Shape;55;p10"/>
          <p:cNvSpPr/>
          <p:nvPr/>
        </p:nvSpPr>
        <p:spPr>
          <a:xfrm>
            <a:off x="6411310" y="297797"/>
            <a:ext cx="1156138" cy="166414"/>
          </a:xfrm>
          <a:prstGeom prst="rect">
            <a:avLst/>
          </a:prstGeom>
          <a:solidFill>
            <a:srgbClr val="62B2C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 name="Google Shape;56;p10"/>
          <p:cNvSpPr/>
          <p:nvPr/>
        </p:nvSpPr>
        <p:spPr>
          <a:xfrm>
            <a:off x="7514896" y="297797"/>
            <a:ext cx="1156138" cy="166414"/>
          </a:xfrm>
          <a:prstGeom prst="rect">
            <a:avLst/>
          </a:prstGeom>
          <a:solidFill>
            <a:srgbClr val="83BB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5"/>
          <p:cNvSpPr/>
          <p:nvPr/>
        </p:nvSpPr>
        <p:spPr>
          <a:xfrm>
            <a:off x="1724396" y="5853056"/>
            <a:ext cx="1773184"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ES" sz="2800" u="none" cap="none" strike="noStrike">
                <a:solidFill>
                  <a:srgbClr val="0A253E"/>
                </a:solidFill>
                <a:latin typeface="Candara"/>
                <a:ea typeface="Candara"/>
                <a:cs typeface="Candara"/>
                <a:sym typeface="Candara"/>
              </a:rPr>
              <a:t>PBY3101</a:t>
            </a:r>
            <a:endParaRPr b="1" sz="2800">
              <a:solidFill>
                <a:srgbClr val="0A253E"/>
              </a:solidFill>
              <a:latin typeface="Candara"/>
              <a:ea typeface="Candara"/>
              <a:cs typeface="Candara"/>
              <a:sym typeface="Candara"/>
            </a:endParaRPr>
          </a:p>
        </p:txBody>
      </p:sp>
      <p:sp>
        <p:nvSpPr>
          <p:cNvPr id="153" name="Google Shape;153;p25"/>
          <p:cNvSpPr/>
          <p:nvPr/>
        </p:nvSpPr>
        <p:spPr>
          <a:xfrm>
            <a:off x="1386402" y="6326352"/>
            <a:ext cx="244917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1800">
                <a:solidFill>
                  <a:srgbClr val="7F7F7F"/>
                </a:solidFill>
                <a:latin typeface="Candara"/>
                <a:ea typeface="Candara"/>
                <a:cs typeface="Candara"/>
                <a:sym typeface="Candara"/>
              </a:rPr>
              <a:t>Primer semestre 2018</a:t>
            </a:r>
            <a:endParaRPr sz="1800">
              <a:solidFill>
                <a:srgbClr val="7F7F7F"/>
              </a:solidFill>
              <a:latin typeface="Candara"/>
              <a:ea typeface="Candara"/>
              <a:cs typeface="Candara"/>
              <a:sym typeface="Candara"/>
            </a:endParaRPr>
          </a:p>
        </p:txBody>
      </p:sp>
      <p:sp>
        <p:nvSpPr>
          <p:cNvPr id="154" name="Google Shape;154;p25"/>
          <p:cNvSpPr/>
          <p:nvPr/>
        </p:nvSpPr>
        <p:spPr>
          <a:xfrm>
            <a:off x="493180" y="3809110"/>
            <a:ext cx="3890561" cy="156966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3200">
                <a:solidFill>
                  <a:srgbClr val="17365D"/>
                </a:solidFill>
                <a:latin typeface="Calibri"/>
                <a:ea typeface="Calibri"/>
                <a:cs typeface="Calibri"/>
                <a:sym typeface="Calibri"/>
              </a:rPr>
              <a:t>CONOCIENDO CURSORES IMPLÍCITOS</a:t>
            </a:r>
            <a:endParaRPr sz="3200">
              <a:solidFill>
                <a:srgbClr val="17365D"/>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4"/>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5" name="Google Shape;235;p34"/>
          <p:cNvSpPr/>
          <p:nvPr/>
        </p:nvSpPr>
        <p:spPr>
          <a:xfrm>
            <a:off x="4864411" y="503615"/>
            <a:ext cx="3789307"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ES" sz="1800">
                <a:solidFill>
                  <a:schemeClr val="lt1"/>
                </a:solidFill>
                <a:latin typeface="Calibri"/>
                <a:ea typeface="Calibri"/>
                <a:cs typeface="Calibri"/>
                <a:sym typeface="Calibri"/>
              </a:rPr>
              <a:t>CONOCIENDO  CURSORES IMPLÍCITOS</a:t>
            </a:r>
            <a:endParaRPr b="1" sz="1800">
              <a:solidFill>
                <a:schemeClr val="lt1"/>
              </a:solidFill>
              <a:latin typeface="Calibri"/>
              <a:ea typeface="Calibri"/>
              <a:cs typeface="Calibri"/>
              <a:sym typeface="Calibri"/>
            </a:endParaRPr>
          </a:p>
        </p:txBody>
      </p:sp>
      <p:sp>
        <p:nvSpPr>
          <p:cNvPr id="236" name="Google Shape;236;p34"/>
          <p:cNvSpPr/>
          <p:nvPr/>
        </p:nvSpPr>
        <p:spPr>
          <a:xfrm>
            <a:off x="5688105" y="2057398"/>
            <a:ext cx="17459126"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 name="Google Shape;237;p34"/>
          <p:cNvSpPr/>
          <p:nvPr/>
        </p:nvSpPr>
        <p:spPr>
          <a:xfrm>
            <a:off x="537882" y="1153159"/>
            <a:ext cx="8115836" cy="1190069"/>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ES" sz="2000">
                <a:solidFill>
                  <a:srgbClr val="0F243E"/>
                </a:solidFill>
                <a:latin typeface="Calibri"/>
                <a:ea typeface="Calibri"/>
                <a:cs typeface="Calibri"/>
                <a:sym typeface="Calibri"/>
              </a:rPr>
              <a:t>SQL%FOUND:</a:t>
            </a:r>
            <a:endParaRPr sz="2000">
              <a:solidFill>
                <a:srgbClr val="0F243E"/>
              </a:solidFill>
              <a:latin typeface="Calibri"/>
              <a:ea typeface="Calibri"/>
              <a:cs typeface="Calibri"/>
              <a:sym typeface="Calibri"/>
            </a:endParaRPr>
          </a:p>
          <a:p>
            <a:pPr indent="0" lvl="0" marL="0" marR="0" rtl="0" algn="l">
              <a:spcBef>
                <a:spcPts val="1000"/>
              </a:spcBef>
              <a:spcAft>
                <a:spcPts val="0"/>
              </a:spcAft>
              <a:buNone/>
            </a:pPr>
            <a:r>
              <a:rPr lang="es-ES" sz="2000">
                <a:solidFill>
                  <a:srgbClr val="0F243E"/>
                </a:solidFill>
                <a:latin typeface="Calibri"/>
                <a:ea typeface="Calibri"/>
                <a:cs typeface="Calibri"/>
                <a:sym typeface="Calibri"/>
              </a:rPr>
              <a:t>Atributo de tipo Booleano que retorna TRUE, si la última sentencia insert, update, delete o select into ha afectado a una o más filas. </a:t>
            </a:r>
            <a:endParaRPr sz="2000">
              <a:solidFill>
                <a:srgbClr val="0F243E"/>
              </a:solidFill>
              <a:latin typeface="Calibri"/>
              <a:ea typeface="Calibri"/>
              <a:cs typeface="Calibri"/>
              <a:sym typeface="Calibri"/>
            </a:endParaRPr>
          </a:p>
        </p:txBody>
      </p:sp>
      <p:sp>
        <p:nvSpPr>
          <p:cNvPr id="238" name="Google Shape;238;p34"/>
          <p:cNvSpPr/>
          <p:nvPr/>
        </p:nvSpPr>
        <p:spPr>
          <a:xfrm>
            <a:off x="1721224" y="2588928"/>
            <a:ext cx="29002021" cy="5238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39" name="Google Shape;239;p34"/>
          <p:cNvPicPr preferRelativeResize="0"/>
          <p:nvPr/>
        </p:nvPicPr>
        <p:blipFill rotWithShape="1">
          <a:blip r:embed="rId3">
            <a:alphaModFix/>
          </a:blip>
          <a:srcRect b="0" l="0" r="0" t="0"/>
          <a:stretch/>
        </p:blipFill>
        <p:spPr>
          <a:xfrm>
            <a:off x="1666948" y="2641313"/>
            <a:ext cx="5810104" cy="314317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35"/>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 name="Google Shape;245;p35"/>
          <p:cNvSpPr/>
          <p:nvPr/>
        </p:nvSpPr>
        <p:spPr>
          <a:xfrm>
            <a:off x="4864411" y="503615"/>
            <a:ext cx="3789307"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ES" sz="1800">
                <a:solidFill>
                  <a:schemeClr val="lt1"/>
                </a:solidFill>
                <a:latin typeface="Calibri"/>
                <a:ea typeface="Calibri"/>
                <a:cs typeface="Calibri"/>
                <a:sym typeface="Calibri"/>
              </a:rPr>
              <a:t>CONOCIENDO  CURSORES IMPLÍCITOS</a:t>
            </a:r>
            <a:endParaRPr b="1" sz="1800">
              <a:solidFill>
                <a:schemeClr val="lt1"/>
              </a:solidFill>
              <a:latin typeface="Calibri"/>
              <a:ea typeface="Calibri"/>
              <a:cs typeface="Calibri"/>
              <a:sym typeface="Calibri"/>
            </a:endParaRPr>
          </a:p>
        </p:txBody>
      </p:sp>
      <p:sp>
        <p:nvSpPr>
          <p:cNvPr id="246" name="Google Shape;246;p35"/>
          <p:cNvSpPr/>
          <p:nvPr/>
        </p:nvSpPr>
        <p:spPr>
          <a:xfrm>
            <a:off x="5688105" y="2057398"/>
            <a:ext cx="17459126"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 name="Google Shape;247;p35"/>
          <p:cNvSpPr/>
          <p:nvPr/>
        </p:nvSpPr>
        <p:spPr>
          <a:xfrm>
            <a:off x="567870" y="1103552"/>
            <a:ext cx="8008259" cy="1851789"/>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s-ES" sz="2000">
                <a:solidFill>
                  <a:srgbClr val="0F243E"/>
                </a:solidFill>
                <a:latin typeface="Calibri"/>
                <a:ea typeface="Calibri"/>
                <a:cs typeface="Calibri"/>
                <a:sym typeface="Calibri"/>
              </a:rPr>
              <a:t>En el bloque PL/SQL del ejemplo, se especifica la actualización del porcentaje de comisión del empleado con apellido King. </a:t>
            </a:r>
            <a:endParaRPr sz="2000">
              <a:solidFill>
                <a:srgbClr val="0F243E"/>
              </a:solidFill>
              <a:latin typeface="Calibri"/>
              <a:ea typeface="Calibri"/>
              <a:cs typeface="Calibri"/>
              <a:sym typeface="Calibri"/>
            </a:endParaRPr>
          </a:p>
          <a:p>
            <a:pPr indent="0" lvl="0" marL="0" marR="0" rtl="0" algn="just">
              <a:spcBef>
                <a:spcPts val="1000"/>
              </a:spcBef>
              <a:spcAft>
                <a:spcPts val="0"/>
              </a:spcAft>
              <a:buNone/>
            </a:pPr>
            <a:r>
              <a:rPr lang="es-ES" sz="2000">
                <a:solidFill>
                  <a:srgbClr val="0F243E"/>
                </a:solidFill>
                <a:latin typeface="Calibri"/>
                <a:ea typeface="Calibri"/>
                <a:cs typeface="Calibri"/>
                <a:sym typeface="Calibri"/>
              </a:rPr>
              <a:t>Al ejecutarse la sentencia UPDATE el atributo SQL%FOUND retorna verdadero, visualizándose el mensaje de actualización exitosa para empleado King. </a:t>
            </a:r>
            <a:endParaRPr sz="2000">
              <a:solidFill>
                <a:srgbClr val="0F243E"/>
              </a:solidFill>
              <a:latin typeface="Calibri"/>
              <a:ea typeface="Calibri"/>
              <a:cs typeface="Calibri"/>
              <a:sym typeface="Calibri"/>
            </a:endParaRPr>
          </a:p>
        </p:txBody>
      </p:sp>
      <p:sp>
        <p:nvSpPr>
          <p:cNvPr id="248" name="Google Shape;248;p35"/>
          <p:cNvSpPr/>
          <p:nvPr/>
        </p:nvSpPr>
        <p:spPr>
          <a:xfrm>
            <a:off x="2174999" y="3144396"/>
            <a:ext cx="31743874"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49" name="Google Shape;249;p35"/>
          <p:cNvPicPr preferRelativeResize="0"/>
          <p:nvPr/>
        </p:nvPicPr>
        <p:blipFill rotWithShape="1">
          <a:blip r:embed="rId3">
            <a:alphaModFix/>
          </a:blip>
          <a:srcRect b="0" l="0" r="0" t="0"/>
          <a:stretch/>
        </p:blipFill>
        <p:spPr>
          <a:xfrm>
            <a:off x="2174999" y="3144397"/>
            <a:ext cx="5378823" cy="260123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6"/>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 name="Google Shape;255;p36"/>
          <p:cNvSpPr/>
          <p:nvPr/>
        </p:nvSpPr>
        <p:spPr>
          <a:xfrm>
            <a:off x="4864411" y="503615"/>
            <a:ext cx="3789307"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ES" sz="1800">
                <a:solidFill>
                  <a:schemeClr val="lt1"/>
                </a:solidFill>
                <a:latin typeface="Calibri"/>
                <a:ea typeface="Calibri"/>
                <a:cs typeface="Calibri"/>
                <a:sym typeface="Calibri"/>
              </a:rPr>
              <a:t>CONOCIENDO  CURSORES IMPLÍCITOS</a:t>
            </a:r>
            <a:endParaRPr b="1" sz="1800">
              <a:solidFill>
                <a:schemeClr val="lt1"/>
              </a:solidFill>
              <a:latin typeface="Calibri"/>
              <a:ea typeface="Calibri"/>
              <a:cs typeface="Calibri"/>
              <a:sym typeface="Calibri"/>
            </a:endParaRPr>
          </a:p>
        </p:txBody>
      </p:sp>
      <p:sp>
        <p:nvSpPr>
          <p:cNvPr id="256" name="Google Shape;256;p36"/>
          <p:cNvSpPr/>
          <p:nvPr/>
        </p:nvSpPr>
        <p:spPr>
          <a:xfrm>
            <a:off x="5688105" y="2057398"/>
            <a:ext cx="17459126"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7" name="Google Shape;257;p36"/>
          <p:cNvSpPr/>
          <p:nvPr/>
        </p:nvSpPr>
        <p:spPr>
          <a:xfrm>
            <a:off x="537882" y="1210976"/>
            <a:ext cx="8115836" cy="1190069"/>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ES" sz="2000">
                <a:solidFill>
                  <a:srgbClr val="0F243E"/>
                </a:solidFill>
                <a:latin typeface="Calibri"/>
                <a:ea typeface="Calibri"/>
                <a:cs typeface="Calibri"/>
                <a:sym typeface="Calibri"/>
              </a:rPr>
              <a:t>SQL%ROWCOUNT:</a:t>
            </a:r>
            <a:r>
              <a:rPr lang="es-ES" sz="2000">
                <a:solidFill>
                  <a:srgbClr val="0F243E"/>
                </a:solidFill>
                <a:latin typeface="Calibri"/>
                <a:ea typeface="Calibri"/>
                <a:cs typeface="Calibri"/>
                <a:sym typeface="Calibri"/>
              </a:rPr>
              <a:t> </a:t>
            </a:r>
            <a:endParaRPr sz="2000">
              <a:solidFill>
                <a:srgbClr val="0F243E"/>
              </a:solidFill>
              <a:latin typeface="Calibri"/>
              <a:ea typeface="Calibri"/>
              <a:cs typeface="Calibri"/>
              <a:sym typeface="Calibri"/>
            </a:endParaRPr>
          </a:p>
          <a:p>
            <a:pPr indent="0" lvl="0" marL="0" marR="0" rtl="0" algn="l">
              <a:spcBef>
                <a:spcPts val="1000"/>
              </a:spcBef>
              <a:spcAft>
                <a:spcPts val="0"/>
              </a:spcAft>
              <a:buNone/>
            </a:pPr>
            <a:r>
              <a:rPr lang="es-ES" sz="2000">
                <a:solidFill>
                  <a:srgbClr val="0F243E"/>
                </a:solidFill>
                <a:latin typeface="Calibri"/>
                <a:ea typeface="Calibri"/>
                <a:cs typeface="Calibri"/>
                <a:sym typeface="Calibri"/>
              </a:rPr>
              <a:t>Atributo de tipo NUMERICO, que retorna el número de filas afectadas por la última sentencia insert, update, delete o select into. </a:t>
            </a:r>
            <a:endParaRPr sz="2000">
              <a:solidFill>
                <a:srgbClr val="0F243E"/>
              </a:solidFill>
              <a:latin typeface="Calibri"/>
              <a:ea typeface="Calibri"/>
              <a:cs typeface="Calibri"/>
              <a:sym typeface="Calibri"/>
            </a:endParaRPr>
          </a:p>
        </p:txBody>
      </p:sp>
      <p:sp>
        <p:nvSpPr>
          <p:cNvPr id="258" name="Google Shape;258;p36"/>
          <p:cNvSpPr/>
          <p:nvPr/>
        </p:nvSpPr>
        <p:spPr>
          <a:xfrm>
            <a:off x="1882587" y="3115940"/>
            <a:ext cx="32220042"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59" name="Google Shape;259;p36"/>
          <p:cNvPicPr preferRelativeResize="0"/>
          <p:nvPr/>
        </p:nvPicPr>
        <p:blipFill rotWithShape="1">
          <a:blip r:embed="rId3">
            <a:alphaModFix/>
          </a:blip>
          <a:srcRect b="0" l="0" r="0" t="0"/>
          <a:stretch/>
        </p:blipFill>
        <p:spPr>
          <a:xfrm>
            <a:off x="1882587" y="3115940"/>
            <a:ext cx="5459507" cy="268500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37"/>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5" name="Google Shape;265;p37"/>
          <p:cNvSpPr/>
          <p:nvPr/>
        </p:nvSpPr>
        <p:spPr>
          <a:xfrm>
            <a:off x="4864411" y="503615"/>
            <a:ext cx="3789307"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ES" sz="1800">
                <a:solidFill>
                  <a:schemeClr val="lt1"/>
                </a:solidFill>
                <a:latin typeface="Calibri"/>
                <a:ea typeface="Calibri"/>
                <a:cs typeface="Calibri"/>
                <a:sym typeface="Calibri"/>
              </a:rPr>
              <a:t>CONOCIENDO  CURSORES IMPLÍCITOS</a:t>
            </a:r>
            <a:endParaRPr b="1" sz="1800">
              <a:solidFill>
                <a:schemeClr val="lt1"/>
              </a:solidFill>
              <a:latin typeface="Calibri"/>
              <a:ea typeface="Calibri"/>
              <a:cs typeface="Calibri"/>
              <a:sym typeface="Calibri"/>
            </a:endParaRPr>
          </a:p>
        </p:txBody>
      </p:sp>
      <p:sp>
        <p:nvSpPr>
          <p:cNvPr id="266" name="Google Shape;266;p37"/>
          <p:cNvSpPr/>
          <p:nvPr/>
        </p:nvSpPr>
        <p:spPr>
          <a:xfrm>
            <a:off x="5688105" y="2057398"/>
            <a:ext cx="17459126"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7" name="Google Shape;267;p37"/>
          <p:cNvSpPr/>
          <p:nvPr/>
        </p:nvSpPr>
        <p:spPr>
          <a:xfrm>
            <a:off x="527529" y="4434393"/>
            <a:ext cx="8088942" cy="1688667"/>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s-ES" sz="1800">
                <a:solidFill>
                  <a:srgbClr val="0F243E"/>
                </a:solidFill>
                <a:latin typeface="Calibri"/>
                <a:ea typeface="Calibri"/>
                <a:cs typeface="Calibri"/>
                <a:sym typeface="Calibri"/>
              </a:rPr>
              <a:t>En el bloque PL/SQL del ejemplo 1, se especifica la eliminación del empleado con código igual a 176. </a:t>
            </a:r>
            <a:endParaRPr sz="1600">
              <a:solidFill>
                <a:srgbClr val="0F243E"/>
              </a:solidFill>
              <a:latin typeface="Calibri"/>
              <a:ea typeface="Calibri"/>
              <a:cs typeface="Calibri"/>
              <a:sym typeface="Calibri"/>
            </a:endParaRPr>
          </a:p>
          <a:p>
            <a:pPr indent="0" lvl="0" marL="0" marR="0" rtl="0" algn="just">
              <a:spcBef>
                <a:spcPts val="1000"/>
              </a:spcBef>
              <a:spcAft>
                <a:spcPts val="0"/>
              </a:spcAft>
              <a:buNone/>
            </a:pPr>
            <a:r>
              <a:rPr lang="es-ES" sz="1800">
                <a:solidFill>
                  <a:srgbClr val="0F243E"/>
                </a:solidFill>
                <a:latin typeface="Calibri"/>
                <a:ea typeface="Calibri"/>
                <a:cs typeface="Calibri"/>
                <a:sym typeface="Calibri"/>
              </a:rPr>
              <a:t>Como la sentencia elimina 1 fila de la tabla, el atributo SQL%ROWCOUNT retorna el valor 1, asignando este valor a la variable v_rows_deleted, y posteriormente se muestra el mensaje correspondiente. </a:t>
            </a:r>
            <a:endParaRPr sz="1800">
              <a:solidFill>
                <a:srgbClr val="0F243E"/>
              </a:solidFill>
              <a:latin typeface="Calibri"/>
              <a:ea typeface="Calibri"/>
              <a:cs typeface="Calibri"/>
              <a:sym typeface="Calibri"/>
            </a:endParaRPr>
          </a:p>
        </p:txBody>
      </p:sp>
      <p:sp>
        <p:nvSpPr>
          <p:cNvPr id="268" name="Google Shape;268;p37"/>
          <p:cNvSpPr/>
          <p:nvPr/>
        </p:nvSpPr>
        <p:spPr>
          <a:xfrm>
            <a:off x="2067423" y="1105402"/>
            <a:ext cx="20665428" cy="6170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69" name="Google Shape;269;p37"/>
          <p:cNvPicPr preferRelativeResize="0"/>
          <p:nvPr/>
        </p:nvPicPr>
        <p:blipFill rotWithShape="1">
          <a:blip r:embed="rId3">
            <a:alphaModFix/>
          </a:blip>
          <a:srcRect b="0" l="0" r="0" t="0"/>
          <a:stretch/>
        </p:blipFill>
        <p:spPr>
          <a:xfrm>
            <a:off x="2067422" y="1105402"/>
            <a:ext cx="5593978" cy="313808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38"/>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5" name="Google Shape;275;p38"/>
          <p:cNvSpPr/>
          <p:nvPr/>
        </p:nvSpPr>
        <p:spPr>
          <a:xfrm>
            <a:off x="4864411" y="503615"/>
            <a:ext cx="3789307"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ES" sz="1800">
                <a:solidFill>
                  <a:schemeClr val="lt1"/>
                </a:solidFill>
                <a:latin typeface="Calibri"/>
                <a:ea typeface="Calibri"/>
                <a:cs typeface="Calibri"/>
                <a:sym typeface="Calibri"/>
              </a:rPr>
              <a:t>CONOCIENDO  CURSORES IMPLÍCITOS</a:t>
            </a:r>
            <a:endParaRPr b="1" sz="1800">
              <a:solidFill>
                <a:schemeClr val="lt1"/>
              </a:solidFill>
              <a:latin typeface="Calibri"/>
              <a:ea typeface="Calibri"/>
              <a:cs typeface="Calibri"/>
              <a:sym typeface="Calibri"/>
            </a:endParaRPr>
          </a:p>
        </p:txBody>
      </p:sp>
      <p:sp>
        <p:nvSpPr>
          <p:cNvPr id="276" name="Google Shape;276;p38"/>
          <p:cNvSpPr/>
          <p:nvPr/>
        </p:nvSpPr>
        <p:spPr>
          <a:xfrm>
            <a:off x="5688105" y="2057398"/>
            <a:ext cx="17459126"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7" name="Google Shape;277;p38"/>
          <p:cNvSpPr/>
          <p:nvPr/>
        </p:nvSpPr>
        <p:spPr>
          <a:xfrm>
            <a:off x="591671" y="1213064"/>
            <a:ext cx="8062047" cy="1688667"/>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s-ES" sz="1800">
                <a:solidFill>
                  <a:srgbClr val="0F243E"/>
                </a:solidFill>
                <a:latin typeface="Calibri"/>
                <a:ea typeface="Calibri"/>
                <a:cs typeface="Calibri"/>
                <a:sym typeface="Calibri"/>
              </a:rPr>
              <a:t>En el bloque PL/SQL del ejemplo 2, se aumenta en 5% el salario de los empleados que pertenecen al departamento 90. </a:t>
            </a:r>
            <a:endParaRPr sz="1600">
              <a:solidFill>
                <a:srgbClr val="0F243E"/>
              </a:solidFill>
              <a:latin typeface="Calibri"/>
              <a:ea typeface="Calibri"/>
              <a:cs typeface="Calibri"/>
              <a:sym typeface="Calibri"/>
            </a:endParaRPr>
          </a:p>
          <a:p>
            <a:pPr indent="0" lvl="0" marL="0" marR="0" rtl="0" algn="just">
              <a:spcBef>
                <a:spcPts val="1000"/>
              </a:spcBef>
              <a:spcAft>
                <a:spcPts val="0"/>
              </a:spcAft>
              <a:buNone/>
            </a:pPr>
            <a:r>
              <a:rPr lang="es-ES" sz="1800">
                <a:solidFill>
                  <a:srgbClr val="0F243E"/>
                </a:solidFill>
                <a:latin typeface="Calibri"/>
                <a:ea typeface="Calibri"/>
                <a:cs typeface="Calibri"/>
                <a:sym typeface="Calibri"/>
              </a:rPr>
              <a:t>Al efectuarse la actualización, el atributo SQL%ROWCOUNT retorna el valor 3 (porque fueron actualizadas 3 filas en la tabla), mostrándose en el mensaje correspondiente. </a:t>
            </a:r>
            <a:endParaRPr sz="1800">
              <a:solidFill>
                <a:srgbClr val="0F243E"/>
              </a:solidFill>
              <a:latin typeface="Calibri"/>
              <a:ea typeface="Calibri"/>
              <a:cs typeface="Calibri"/>
              <a:sym typeface="Calibri"/>
            </a:endParaRPr>
          </a:p>
        </p:txBody>
      </p:sp>
      <p:sp>
        <p:nvSpPr>
          <p:cNvPr id="278" name="Google Shape;278;p38"/>
          <p:cNvSpPr/>
          <p:nvPr/>
        </p:nvSpPr>
        <p:spPr>
          <a:xfrm>
            <a:off x="1748118" y="2971894"/>
            <a:ext cx="30950280"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79" name="Google Shape;279;p38"/>
          <p:cNvPicPr preferRelativeResize="0"/>
          <p:nvPr/>
        </p:nvPicPr>
        <p:blipFill rotWithShape="1">
          <a:blip r:embed="rId3">
            <a:alphaModFix/>
          </a:blip>
          <a:srcRect b="0" l="0" r="0" t="0"/>
          <a:stretch/>
        </p:blipFill>
        <p:spPr>
          <a:xfrm>
            <a:off x="1748117" y="2971894"/>
            <a:ext cx="5692006" cy="307928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39"/>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5" name="Google Shape;285;p39"/>
          <p:cNvSpPr/>
          <p:nvPr/>
        </p:nvSpPr>
        <p:spPr>
          <a:xfrm>
            <a:off x="4864411" y="503615"/>
            <a:ext cx="3789307"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ES" sz="1800">
                <a:solidFill>
                  <a:schemeClr val="lt1"/>
                </a:solidFill>
                <a:latin typeface="Calibri"/>
                <a:ea typeface="Calibri"/>
                <a:cs typeface="Calibri"/>
                <a:sym typeface="Calibri"/>
              </a:rPr>
              <a:t>CONOCIENDO  CURSORES IMPLÍCITOS</a:t>
            </a:r>
            <a:endParaRPr b="1" sz="1800">
              <a:solidFill>
                <a:schemeClr val="lt1"/>
              </a:solidFill>
              <a:latin typeface="Calibri"/>
              <a:ea typeface="Calibri"/>
              <a:cs typeface="Calibri"/>
              <a:sym typeface="Calibri"/>
            </a:endParaRPr>
          </a:p>
        </p:txBody>
      </p:sp>
      <p:sp>
        <p:nvSpPr>
          <p:cNvPr id="286" name="Google Shape;286;p39"/>
          <p:cNvSpPr/>
          <p:nvPr/>
        </p:nvSpPr>
        <p:spPr>
          <a:xfrm>
            <a:off x="5688105" y="2057398"/>
            <a:ext cx="17459126"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 name="Google Shape;287;p39"/>
          <p:cNvSpPr/>
          <p:nvPr/>
        </p:nvSpPr>
        <p:spPr>
          <a:xfrm>
            <a:off x="567870" y="4914491"/>
            <a:ext cx="8008259" cy="1323439"/>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s-ES" sz="2000">
                <a:solidFill>
                  <a:srgbClr val="0F243E"/>
                </a:solidFill>
                <a:latin typeface="Calibri"/>
                <a:ea typeface="Calibri"/>
                <a:cs typeface="Calibri"/>
                <a:sym typeface="Calibri"/>
              </a:rPr>
              <a:t>En el ejemplo 3, se eliminan las filas de la tabla EMPLEADOS que tienen el ID de empleado 176. Posteriormente se visualiza el total de filas eliminadas. Par esto se usa el atributo SQL%ROWCOUNT que retorna el total de filas afectadas por la última sentencia SQL ejecutada. </a:t>
            </a:r>
            <a:endParaRPr sz="2000">
              <a:solidFill>
                <a:srgbClr val="0F243E"/>
              </a:solidFill>
              <a:latin typeface="Calibri"/>
              <a:ea typeface="Calibri"/>
              <a:cs typeface="Calibri"/>
              <a:sym typeface="Calibri"/>
            </a:endParaRPr>
          </a:p>
        </p:txBody>
      </p:sp>
      <p:sp>
        <p:nvSpPr>
          <p:cNvPr id="288" name="Google Shape;288;p39"/>
          <p:cNvSpPr/>
          <p:nvPr/>
        </p:nvSpPr>
        <p:spPr>
          <a:xfrm>
            <a:off x="2833905" y="1197643"/>
            <a:ext cx="23771772" cy="4626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9" name="Google Shape;289;p39"/>
          <p:cNvPicPr preferRelativeResize="0"/>
          <p:nvPr/>
        </p:nvPicPr>
        <p:blipFill rotWithShape="1">
          <a:blip r:embed="rId3">
            <a:alphaModFix/>
          </a:blip>
          <a:srcRect b="0" l="0" r="0" t="0"/>
          <a:stretch/>
        </p:blipFill>
        <p:spPr>
          <a:xfrm>
            <a:off x="2833905" y="1197643"/>
            <a:ext cx="4061011" cy="34337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40"/>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5" name="Google Shape;295;p40"/>
          <p:cNvSpPr/>
          <p:nvPr/>
        </p:nvSpPr>
        <p:spPr>
          <a:xfrm>
            <a:off x="4864411" y="503615"/>
            <a:ext cx="3789307"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ES" sz="1800">
                <a:solidFill>
                  <a:schemeClr val="lt1"/>
                </a:solidFill>
                <a:latin typeface="Calibri"/>
                <a:ea typeface="Calibri"/>
                <a:cs typeface="Calibri"/>
                <a:sym typeface="Calibri"/>
              </a:rPr>
              <a:t>CONOCIENDO  CURSORES IMPLÍCITOS</a:t>
            </a:r>
            <a:endParaRPr b="1" sz="1800">
              <a:solidFill>
                <a:schemeClr val="lt1"/>
              </a:solidFill>
              <a:latin typeface="Calibri"/>
              <a:ea typeface="Calibri"/>
              <a:cs typeface="Calibri"/>
              <a:sym typeface="Calibri"/>
            </a:endParaRPr>
          </a:p>
        </p:txBody>
      </p:sp>
      <p:sp>
        <p:nvSpPr>
          <p:cNvPr id="296" name="Google Shape;296;p40"/>
          <p:cNvSpPr/>
          <p:nvPr/>
        </p:nvSpPr>
        <p:spPr>
          <a:xfrm>
            <a:off x="5688105" y="2057398"/>
            <a:ext cx="17459126"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7" name="Google Shape;297;p40"/>
          <p:cNvSpPr/>
          <p:nvPr/>
        </p:nvSpPr>
        <p:spPr>
          <a:xfrm>
            <a:off x="457199" y="1129650"/>
            <a:ext cx="3926542" cy="5288627"/>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s-ES" sz="2000">
                <a:solidFill>
                  <a:srgbClr val="0F243E"/>
                </a:solidFill>
                <a:latin typeface="Calibri"/>
                <a:ea typeface="Calibri"/>
                <a:cs typeface="Calibri"/>
                <a:sym typeface="Calibri"/>
              </a:rPr>
              <a:t>En el ejemplo 4, se aumenta el salario actual sumándole el valor de la comisión a los empleados con salario menor a 1000.  </a:t>
            </a:r>
            <a:endParaRPr sz="2000">
              <a:solidFill>
                <a:srgbClr val="0F243E"/>
              </a:solidFill>
              <a:latin typeface="Calibri"/>
              <a:ea typeface="Calibri"/>
              <a:cs typeface="Calibri"/>
              <a:sym typeface="Calibri"/>
            </a:endParaRPr>
          </a:p>
          <a:p>
            <a:pPr indent="0" lvl="0" marL="0" marR="0" rtl="0" algn="just">
              <a:lnSpc>
                <a:spcPct val="115000"/>
              </a:lnSpc>
              <a:spcBef>
                <a:spcPts val="1000"/>
              </a:spcBef>
              <a:spcAft>
                <a:spcPts val="0"/>
              </a:spcAft>
              <a:buNone/>
            </a:pPr>
            <a:r>
              <a:rPr lang="es-ES" sz="2000">
                <a:solidFill>
                  <a:srgbClr val="0F243E"/>
                </a:solidFill>
                <a:latin typeface="Calibri"/>
                <a:ea typeface="Calibri"/>
                <a:cs typeface="Calibri"/>
                <a:sym typeface="Calibri"/>
              </a:rPr>
              <a:t>Posteriormente se pregunta si la sentencia no afectó ninguna fila (con el atributo SQL%NOTFOUND). </a:t>
            </a:r>
            <a:endParaRPr sz="2000">
              <a:solidFill>
                <a:srgbClr val="0F243E"/>
              </a:solidFill>
              <a:latin typeface="Calibri"/>
              <a:ea typeface="Calibri"/>
              <a:cs typeface="Calibri"/>
              <a:sym typeface="Calibri"/>
            </a:endParaRPr>
          </a:p>
          <a:p>
            <a:pPr indent="0" lvl="0" marL="0" marR="0" rtl="0" algn="just">
              <a:spcBef>
                <a:spcPts val="1000"/>
              </a:spcBef>
              <a:spcAft>
                <a:spcPts val="0"/>
              </a:spcAft>
              <a:buNone/>
            </a:pPr>
            <a:r>
              <a:rPr lang="es-ES" sz="2000">
                <a:solidFill>
                  <a:srgbClr val="0F243E"/>
                </a:solidFill>
                <a:latin typeface="Calibri"/>
                <a:ea typeface="Calibri"/>
                <a:cs typeface="Calibri"/>
                <a:sym typeface="Calibri"/>
              </a:rPr>
              <a:t>Si no existen filas que cumplan con la condición se INSERTA un mensaje de error asociado al proceso de actualización de salarios menor a 1000, de lo contrario se visualizará el total de filas que fueron actualizadas (con el atributo SQL%ROWCOUNT) </a:t>
            </a:r>
            <a:endParaRPr sz="2000">
              <a:solidFill>
                <a:srgbClr val="0F243E"/>
              </a:solidFill>
              <a:latin typeface="Calibri"/>
              <a:ea typeface="Calibri"/>
              <a:cs typeface="Calibri"/>
              <a:sym typeface="Calibri"/>
            </a:endParaRPr>
          </a:p>
        </p:txBody>
      </p:sp>
      <p:sp>
        <p:nvSpPr>
          <p:cNvPr id="298" name="Google Shape;298;p40"/>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99" name="Google Shape;299;p40"/>
          <p:cNvPicPr preferRelativeResize="0"/>
          <p:nvPr/>
        </p:nvPicPr>
        <p:blipFill rotWithShape="1">
          <a:blip r:embed="rId3">
            <a:alphaModFix/>
          </a:blip>
          <a:srcRect b="0" l="0" r="0" t="0"/>
          <a:stretch/>
        </p:blipFill>
        <p:spPr>
          <a:xfrm>
            <a:off x="4572000" y="2400944"/>
            <a:ext cx="4299438" cy="246689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41"/>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5" name="Google Shape;305;p41"/>
          <p:cNvSpPr/>
          <p:nvPr/>
        </p:nvSpPr>
        <p:spPr>
          <a:xfrm>
            <a:off x="4864411" y="503615"/>
            <a:ext cx="3789307"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ES" sz="1800">
                <a:solidFill>
                  <a:schemeClr val="lt1"/>
                </a:solidFill>
                <a:latin typeface="Calibri"/>
                <a:ea typeface="Calibri"/>
                <a:cs typeface="Calibri"/>
                <a:sym typeface="Calibri"/>
              </a:rPr>
              <a:t>CONOCIENDO  CURSORES IMPLÍCITOS</a:t>
            </a:r>
            <a:endParaRPr b="1" sz="1800">
              <a:solidFill>
                <a:schemeClr val="lt1"/>
              </a:solidFill>
              <a:latin typeface="Calibri"/>
              <a:ea typeface="Calibri"/>
              <a:cs typeface="Calibri"/>
              <a:sym typeface="Calibri"/>
            </a:endParaRPr>
          </a:p>
        </p:txBody>
      </p:sp>
      <p:sp>
        <p:nvSpPr>
          <p:cNvPr id="306" name="Google Shape;306;p41"/>
          <p:cNvSpPr/>
          <p:nvPr/>
        </p:nvSpPr>
        <p:spPr>
          <a:xfrm>
            <a:off x="5688105" y="2057398"/>
            <a:ext cx="17459126"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7" name="Google Shape;307;p41"/>
          <p:cNvSpPr/>
          <p:nvPr/>
        </p:nvSpPr>
        <p:spPr>
          <a:xfrm>
            <a:off x="527528" y="1156543"/>
            <a:ext cx="8126189" cy="2665345"/>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s-ES" sz="1800">
                <a:solidFill>
                  <a:srgbClr val="0F243E"/>
                </a:solidFill>
                <a:latin typeface="Calibri"/>
                <a:ea typeface="Calibri"/>
                <a:cs typeface="Calibri"/>
                <a:sym typeface="Calibri"/>
              </a:rPr>
              <a:t>Excepciones asociadas a los cursores implícitos de recuperación de datos.</a:t>
            </a:r>
            <a:endParaRPr sz="1600">
              <a:solidFill>
                <a:srgbClr val="0F243E"/>
              </a:solidFill>
              <a:latin typeface="Calibri"/>
              <a:ea typeface="Calibri"/>
              <a:cs typeface="Calibri"/>
              <a:sym typeface="Calibri"/>
            </a:endParaRPr>
          </a:p>
          <a:p>
            <a:pPr indent="0" lvl="0" marL="0" marR="0" rtl="0" algn="just">
              <a:lnSpc>
                <a:spcPct val="115000"/>
              </a:lnSpc>
              <a:spcBef>
                <a:spcPts val="1000"/>
              </a:spcBef>
              <a:spcAft>
                <a:spcPts val="0"/>
              </a:spcAft>
              <a:buNone/>
            </a:pPr>
            <a:r>
              <a:rPr lang="es-ES" sz="1800">
                <a:solidFill>
                  <a:srgbClr val="0F243E"/>
                </a:solidFill>
                <a:latin typeface="Calibri"/>
                <a:ea typeface="Calibri"/>
                <a:cs typeface="Calibri"/>
                <a:sym typeface="Calibri"/>
              </a:rPr>
              <a:t> La sentencia SELECT de un cursor Implícito sólo puede retornar una fila, por lo que se pueden producir determinadas excepciones (errores). Las más comunes son </a:t>
            </a:r>
            <a:r>
              <a:rPr b="1" lang="es-ES" sz="1800">
                <a:solidFill>
                  <a:srgbClr val="0F243E"/>
                </a:solidFill>
                <a:latin typeface="Calibri"/>
                <a:ea typeface="Calibri"/>
                <a:cs typeface="Calibri"/>
                <a:sym typeface="Calibri"/>
              </a:rPr>
              <a:t>NO_DATA_FOUND </a:t>
            </a:r>
            <a:r>
              <a:rPr lang="es-ES" sz="1800">
                <a:solidFill>
                  <a:srgbClr val="0F243E"/>
                </a:solidFill>
                <a:latin typeface="Calibri"/>
                <a:ea typeface="Calibri"/>
                <a:cs typeface="Calibri"/>
                <a:sym typeface="Calibri"/>
              </a:rPr>
              <a:t>y </a:t>
            </a:r>
            <a:r>
              <a:rPr b="1" lang="es-ES" sz="1800">
                <a:solidFill>
                  <a:srgbClr val="0F243E"/>
                </a:solidFill>
                <a:latin typeface="Calibri"/>
                <a:ea typeface="Calibri"/>
                <a:cs typeface="Calibri"/>
                <a:sym typeface="Calibri"/>
              </a:rPr>
              <a:t>TOO_MANY_ROWS</a:t>
            </a:r>
            <a:r>
              <a:rPr lang="es-ES" sz="1800">
                <a:solidFill>
                  <a:srgbClr val="0F243E"/>
                </a:solidFill>
                <a:latin typeface="Calibri"/>
                <a:ea typeface="Calibri"/>
                <a:cs typeface="Calibri"/>
                <a:sym typeface="Calibri"/>
              </a:rPr>
              <a:t> (manejo de excepciones será tratado en siguientes capítulos:</a:t>
            </a:r>
            <a:endParaRPr sz="1600">
              <a:solidFill>
                <a:srgbClr val="0F243E"/>
              </a:solidFill>
              <a:latin typeface="Calibri"/>
              <a:ea typeface="Calibri"/>
              <a:cs typeface="Calibri"/>
              <a:sym typeface="Calibri"/>
            </a:endParaRPr>
          </a:p>
          <a:p>
            <a:pPr indent="-285750" lvl="0" marL="285750" marR="0" rtl="0" algn="just">
              <a:lnSpc>
                <a:spcPct val="115000"/>
              </a:lnSpc>
              <a:spcBef>
                <a:spcPts val="1000"/>
              </a:spcBef>
              <a:spcAft>
                <a:spcPts val="0"/>
              </a:spcAft>
              <a:buClr>
                <a:srgbClr val="0F243E"/>
              </a:buClr>
              <a:buSzPts val="1800"/>
              <a:buFont typeface="Arial"/>
              <a:buChar char="•"/>
            </a:pPr>
            <a:r>
              <a:rPr lang="es-ES" sz="1800">
                <a:solidFill>
                  <a:srgbClr val="0F243E"/>
                </a:solidFill>
                <a:latin typeface="Calibri"/>
                <a:ea typeface="Calibri"/>
                <a:cs typeface="Calibri"/>
                <a:sym typeface="Calibri"/>
              </a:rPr>
              <a:t>NO_DATA_FOUND: Si la consulta no retorna filas.</a:t>
            </a:r>
            <a:endParaRPr sz="1600">
              <a:solidFill>
                <a:srgbClr val="0F243E"/>
              </a:solidFill>
              <a:latin typeface="Calibri"/>
              <a:ea typeface="Calibri"/>
              <a:cs typeface="Calibri"/>
              <a:sym typeface="Calibri"/>
            </a:endParaRPr>
          </a:p>
          <a:p>
            <a:pPr indent="-285750" lvl="0" marL="285750" marR="0" rtl="0" algn="just">
              <a:spcBef>
                <a:spcPts val="1000"/>
              </a:spcBef>
              <a:spcAft>
                <a:spcPts val="0"/>
              </a:spcAft>
              <a:buClr>
                <a:srgbClr val="0F243E"/>
              </a:buClr>
              <a:buSzPts val="1800"/>
              <a:buFont typeface="Arial"/>
              <a:buChar char="•"/>
            </a:pPr>
            <a:r>
              <a:rPr lang="es-ES" sz="1800">
                <a:solidFill>
                  <a:srgbClr val="0F243E"/>
                </a:solidFill>
                <a:latin typeface="Calibri"/>
                <a:ea typeface="Calibri"/>
                <a:cs typeface="Calibri"/>
                <a:sym typeface="Calibri"/>
              </a:rPr>
              <a:t> TOO_MANY_ROWS: Si la consulta retorna más de una fila. </a:t>
            </a:r>
            <a:endParaRPr sz="1800">
              <a:solidFill>
                <a:srgbClr val="0F243E"/>
              </a:solidFill>
              <a:latin typeface="Calibri"/>
              <a:ea typeface="Calibri"/>
              <a:cs typeface="Calibri"/>
              <a:sym typeface="Calibri"/>
            </a:endParaRPr>
          </a:p>
        </p:txBody>
      </p:sp>
      <p:sp>
        <p:nvSpPr>
          <p:cNvPr id="308" name="Google Shape;308;p41"/>
          <p:cNvSpPr/>
          <p:nvPr/>
        </p:nvSpPr>
        <p:spPr>
          <a:xfrm>
            <a:off x="1398494" y="4122033"/>
            <a:ext cx="37775213" cy="5089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09" name="Google Shape;309;p41"/>
          <p:cNvPicPr preferRelativeResize="0"/>
          <p:nvPr/>
        </p:nvPicPr>
        <p:blipFill rotWithShape="1">
          <a:blip r:embed="rId3">
            <a:alphaModFix/>
          </a:blip>
          <a:srcRect b="0" l="0" r="0" t="0"/>
          <a:stretch/>
        </p:blipFill>
        <p:spPr>
          <a:xfrm>
            <a:off x="1327191" y="4172929"/>
            <a:ext cx="6526861" cy="133747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42"/>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 name="Google Shape;315;p42"/>
          <p:cNvSpPr/>
          <p:nvPr/>
        </p:nvSpPr>
        <p:spPr>
          <a:xfrm>
            <a:off x="4864411" y="503615"/>
            <a:ext cx="3789307"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ES" sz="1800">
                <a:solidFill>
                  <a:schemeClr val="lt1"/>
                </a:solidFill>
                <a:latin typeface="Calibri"/>
                <a:ea typeface="Calibri"/>
                <a:cs typeface="Calibri"/>
                <a:sym typeface="Calibri"/>
              </a:rPr>
              <a:t>CONOCIENDO  CURSORES IMPLÍCITOS</a:t>
            </a:r>
            <a:endParaRPr b="1" sz="1800">
              <a:solidFill>
                <a:schemeClr val="lt1"/>
              </a:solidFill>
              <a:latin typeface="Calibri"/>
              <a:ea typeface="Calibri"/>
              <a:cs typeface="Calibri"/>
              <a:sym typeface="Calibri"/>
            </a:endParaRPr>
          </a:p>
        </p:txBody>
      </p:sp>
      <p:sp>
        <p:nvSpPr>
          <p:cNvPr id="316" name="Google Shape;316;p42"/>
          <p:cNvSpPr/>
          <p:nvPr/>
        </p:nvSpPr>
        <p:spPr>
          <a:xfrm>
            <a:off x="5688105" y="2057398"/>
            <a:ext cx="17459126"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7" name="Google Shape;317;p42"/>
          <p:cNvSpPr/>
          <p:nvPr/>
        </p:nvSpPr>
        <p:spPr>
          <a:xfrm>
            <a:off x="564776" y="1233839"/>
            <a:ext cx="8088942" cy="1647118"/>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s-ES" sz="1800">
                <a:solidFill>
                  <a:srgbClr val="0F243E"/>
                </a:solidFill>
                <a:latin typeface="Calibri"/>
                <a:ea typeface="Calibri"/>
                <a:cs typeface="Calibri"/>
                <a:sym typeface="Calibri"/>
              </a:rPr>
              <a:t>En el ejemplo 1, se recupera el apellido del empleado con nombre igual a David. </a:t>
            </a:r>
            <a:endParaRPr sz="1600">
              <a:solidFill>
                <a:srgbClr val="0F243E"/>
              </a:solidFill>
              <a:latin typeface="Calibri"/>
              <a:ea typeface="Calibri"/>
              <a:cs typeface="Calibri"/>
              <a:sym typeface="Calibri"/>
            </a:endParaRPr>
          </a:p>
          <a:p>
            <a:pPr indent="0" lvl="0" marL="0" marR="0" rtl="0" algn="just">
              <a:spcBef>
                <a:spcPts val="1000"/>
              </a:spcBef>
              <a:spcAft>
                <a:spcPts val="0"/>
              </a:spcAft>
              <a:buNone/>
            </a:pPr>
            <a:r>
              <a:rPr lang="es-ES" sz="1800">
                <a:solidFill>
                  <a:srgbClr val="0F243E"/>
                </a:solidFill>
                <a:latin typeface="Calibri"/>
                <a:ea typeface="Calibri"/>
                <a:cs typeface="Calibri"/>
                <a:sym typeface="Calibri"/>
              </a:rPr>
              <a:t>El cursor implícito no retorna fila, por lo tanto, se genera una excepción, la cual es capturada y controlada, a través de excepción NO_DATA_FOUND, INSERTANDO un mensaje de error asociado al proceso de recuperación de datos de datos del empleado Devid. </a:t>
            </a:r>
            <a:endParaRPr sz="1800">
              <a:solidFill>
                <a:srgbClr val="0F243E"/>
              </a:solidFill>
              <a:latin typeface="Calibri"/>
              <a:ea typeface="Calibri"/>
              <a:cs typeface="Calibri"/>
              <a:sym typeface="Calibri"/>
            </a:endParaRPr>
          </a:p>
        </p:txBody>
      </p:sp>
      <p:sp>
        <p:nvSpPr>
          <p:cNvPr id="318" name="Google Shape;318;p42"/>
          <p:cNvSpPr/>
          <p:nvPr/>
        </p:nvSpPr>
        <p:spPr>
          <a:xfrm>
            <a:off x="2366681" y="2880957"/>
            <a:ext cx="28886930"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19" name="Google Shape;319;p42"/>
          <p:cNvPicPr preferRelativeResize="0"/>
          <p:nvPr/>
        </p:nvPicPr>
        <p:blipFill rotWithShape="1">
          <a:blip r:embed="rId3">
            <a:alphaModFix/>
          </a:blip>
          <a:srcRect b="0" l="0" r="0" t="0"/>
          <a:stretch/>
        </p:blipFill>
        <p:spPr>
          <a:xfrm>
            <a:off x="2366682" y="2880958"/>
            <a:ext cx="4894730" cy="316953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43"/>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5" name="Google Shape;325;p43"/>
          <p:cNvSpPr/>
          <p:nvPr/>
        </p:nvSpPr>
        <p:spPr>
          <a:xfrm>
            <a:off x="4864411" y="503615"/>
            <a:ext cx="3789307"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ES" sz="1800">
                <a:solidFill>
                  <a:schemeClr val="lt1"/>
                </a:solidFill>
                <a:latin typeface="Calibri"/>
                <a:ea typeface="Calibri"/>
                <a:cs typeface="Calibri"/>
                <a:sym typeface="Calibri"/>
              </a:rPr>
              <a:t>CONOCIENDO  CURSORES IMPLÍCITOS</a:t>
            </a:r>
            <a:endParaRPr b="1" sz="1800">
              <a:solidFill>
                <a:schemeClr val="lt1"/>
              </a:solidFill>
              <a:latin typeface="Calibri"/>
              <a:ea typeface="Calibri"/>
              <a:cs typeface="Calibri"/>
              <a:sym typeface="Calibri"/>
            </a:endParaRPr>
          </a:p>
        </p:txBody>
      </p:sp>
      <p:sp>
        <p:nvSpPr>
          <p:cNvPr id="326" name="Google Shape;326;p43"/>
          <p:cNvSpPr/>
          <p:nvPr/>
        </p:nvSpPr>
        <p:spPr>
          <a:xfrm>
            <a:off x="5688105" y="2057398"/>
            <a:ext cx="17459126"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7" name="Google Shape;327;p43"/>
          <p:cNvSpPr/>
          <p:nvPr/>
        </p:nvSpPr>
        <p:spPr>
          <a:xfrm>
            <a:off x="510988" y="4078650"/>
            <a:ext cx="8142730" cy="2159566"/>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s-ES" sz="2000">
                <a:solidFill>
                  <a:srgbClr val="0F243E"/>
                </a:solidFill>
                <a:latin typeface="Calibri"/>
                <a:ea typeface="Calibri"/>
                <a:cs typeface="Calibri"/>
                <a:sym typeface="Calibri"/>
              </a:rPr>
              <a:t>En el ejemplo 2, se recupera el apellido del empleado con nombre igual a David. </a:t>
            </a:r>
            <a:endParaRPr sz="2000">
              <a:solidFill>
                <a:srgbClr val="0F243E"/>
              </a:solidFill>
              <a:latin typeface="Calibri"/>
              <a:ea typeface="Calibri"/>
              <a:cs typeface="Calibri"/>
              <a:sym typeface="Calibri"/>
            </a:endParaRPr>
          </a:p>
          <a:p>
            <a:pPr indent="0" lvl="0" marL="0" marR="0" rtl="0" algn="just">
              <a:spcBef>
                <a:spcPts val="1000"/>
              </a:spcBef>
              <a:spcAft>
                <a:spcPts val="0"/>
              </a:spcAft>
              <a:buNone/>
            </a:pPr>
            <a:r>
              <a:rPr lang="es-ES" sz="2000">
                <a:solidFill>
                  <a:srgbClr val="0F243E"/>
                </a:solidFill>
                <a:latin typeface="Calibri"/>
                <a:ea typeface="Calibri"/>
                <a:cs typeface="Calibri"/>
                <a:sym typeface="Calibri"/>
              </a:rPr>
              <a:t>El cursor implícito retorna más de una fila, generando una excepción la cual es capturada y controlada, a través de la excepción TOO_MANY_ROWS, INSERTANDO un mensaje de error asociado al proceso de recuperación de datos de datos del empleado David. </a:t>
            </a:r>
            <a:endParaRPr sz="2000">
              <a:solidFill>
                <a:srgbClr val="0F243E"/>
              </a:solidFill>
              <a:latin typeface="Calibri"/>
              <a:ea typeface="Calibri"/>
              <a:cs typeface="Calibri"/>
              <a:sym typeface="Calibri"/>
            </a:endParaRPr>
          </a:p>
        </p:txBody>
      </p:sp>
      <p:sp>
        <p:nvSpPr>
          <p:cNvPr id="328" name="Google Shape;328;p43"/>
          <p:cNvSpPr/>
          <p:nvPr/>
        </p:nvSpPr>
        <p:spPr>
          <a:xfrm>
            <a:off x="2554941" y="1168806"/>
            <a:ext cx="23628984"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29" name="Google Shape;329;p43"/>
          <p:cNvPicPr preferRelativeResize="0"/>
          <p:nvPr/>
        </p:nvPicPr>
        <p:blipFill rotWithShape="1">
          <a:blip r:embed="rId3">
            <a:alphaModFix/>
          </a:blip>
          <a:srcRect b="0" l="0" r="0" t="0"/>
          <a:stretch/>
        </p:blipFill>
        <p:spPr>
          <a:xfrm>
            <a:off x="2377035" y="1214525"/>
            <a:ext cx="4410635" cy="274760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6"/>
          <p:cNvSpPr/>
          <p:nvPr/>
        </p:nvSpPr>
        <p:spPr>
          <a:xfrm>
            <a:off x="412498" y="2760239"/>
            <a:ext cx="3890561" cy="156966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3200">
                <a:solidFill>
                  <a:schemeClr val="lt1"/>
                </a:solidFill>
                <a:latin typeface="Calibri"/>
                <a:ea typeface="Calibri"/>
                <a:cs typeface="Calibri"/>
                <a:sym typeface="Calibri"/>
              </a:rPr>
              <a:t>CONOCIENDO CURSORES IMPLÍCITOS</a:t>
            </a:r>
            <a:endParaRPr sz="3200">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44"/>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 name="Google Shape;335;p44"/>
          <p:cNvSpPr/>
          <p:nvPr/>
        </p:nvSpPr>
        <p:spPr>
          <a:xfrm>
            <a:off x="4864411" y="503615"/>
            <a:ext cx="3789307"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ES" sz="1800">
                <a:solidFill>
                  <a:schemeClr val="lt1"/>
                </a:solidFill>
                <a:latin typeface="Calibri"/>
                <a:ea typeface="Calibri"/>
                <a:cs typeface="Calibri"/>
                <a:sym typeface="Calibri"/>
              </a:rPr>
              <a:t>CONOCIENDO  CURSORES IMPLÍCITOS</a:t>
            </a:r>
            <a:endParaRPr b="1" sz="1800">
              <a:solidFill>
                <a:schemeClr val="lt1"/>
              </a:solidFill>
              <a:latin typeface="Calibri"/>
              <a:ea typeface="Calibri"/>
              <a:cs typeface="Calibri"/>
              <a:sym typeface="Calibri"/>
            </a:endParaRPr>
          </a:p>
        </p:txBody>
      </p:sp>
      <p:sp>
        <p:nvSpPr>
          <p:cNvPr id="336" name="Google Shape;336;p44"/>
          <p:cNvSpPr/>
          <p:nvPr/>
        </p:nvSpPr>
        <p:spPr>
          <a:xfrm>
            <a:off x="5688105" y="2057398"/>
            <a:ext cx="17459126"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7" name="Google Shape;337;p44"/>
          <p:cNvSpPr/>
          <p:nvPr/>
        </p:nvSpPr>
        <p:spPr>
          <a:xfrm>
            <a:off x="591671" y="1252061"/>
            <a:ext cx="4572000" cy="48525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s-ES" sz="2000">
                <a:solidFill>
                  <a:srgbClr val="0F243E"/>
                </a:solidFill>
                <a:latin typeface="Calibri"/>
                <a:ea typeface="Calibri"/>
                <a:cs typeface="Calibri"/>
                <a:sym typeface="Calibri"/>
              </a:rPr>
              <a:t>Si una sentencia SELECT sólo posee una función de grupo entonces se cumple con lo que se explica en el texto. Si la sentencia SELECT posee una columna y una función de grupo y no retorna filas entonces se genera la excepción NO_DATA_FOUND.</a:t>
            </a:r>
            <a:endParaRPr sz="2000">
              <a:solidFill>
                <a:srgbClr val="0F243E"/>
              </a:solidFill>
              <a:latin typeface="Calibri"/>
              <a:ea typeface="Calibri"/>
              <a:cs typeface="Calibri"/>
              <a:sym typeface="Calibri"/>
            </a:endParaRPr>
          </a:p>
          <a:p>
            <a:pPr indent="0" lvl="0" marL="0" marR="0" rtl="0" algn="just">
              <a:spcBef>
                <a:spcPts val="1000"/>
              </a:spcBef>
              <a:spcAft>
                <a:spcPts val="0"/>
              </a:spcAft>
              <a:buNone/>
            </a:pPr>
            <a:r>
              <a:rPr lang="es-ES" sz="2000">
                <a:solidFill>
                  <a:srgbClr val="0F243E"/>
                </a:solidFill>
                <a:latin typeface="Calibri"/>
                <a:ea typeface="Calibri"/>
                <a:cs typeface="Calibri"/>
                <a:sym typeface="Calibri"/>
              </a:rPr>
              <a:t>Oracle abre implícitamente un cursor para procesar cada sentencia SQL que no esté asociada con un cursor declarado explícitamente, Pero sí podemos usar los atributos del cursor para obtener información sobre las sentencias SQL más recientemente ejecutadas. </a:t>
            </a:r>
            <a:endParaRPr sz="2000">
              <a:solidFill>
                <a:srgbClr val="0F243E"/>
              </a:solidFill>
              <a:latin typeface="Calibri"/>
              <a:ea typeface="Calibri"/>
              <a:cs typeface="Calibri"/>
              <a:sym typeface="Calibri"/>
            </a:endParaRPr>
          </a:p>
        </p:txBody>
      </p:sp>
      <p:sp>
        <p:nvSpPr>
          <p:cNvPr id="338" name="Google Shape;338;p44"/>
          <p:cNvSpPr/>
          <p:nvPr/>
        </p:nvSpPr>
        <p:spPr>
          <a:xfrm>
            <a:off x="5432611" y="2476593"/>
            <a:ext cx="17776576"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39" name="Google Shape;339;p44"/>
          <p:cNvPicPr preferRelativeResize="0"/>
          <p:nvPr/>
        </p:nvPicPr>
        <p:blipFill rotWithShape="1">
          <a:blip r:embed="rId3">
            <a:alphaModFix/>
          </a:blip>
          <a:srcRect b="0" l="0" r="0" t="0"/>
          <a:stretch/>
        </p:blipFill>
        <p:spPr>
          <a:xfrm>
            <a:off x="5432611" y="2796713"/>
            <a:ext cx="3277430" cy="209540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7"/>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 name="Google Shape;165;p27"/>
          <p:cNvSpPr/>
          <p:nvPr/>
        </p:nvSpPr>
        <p:spPr>
          <a:xfrm>
            <a:off x="4864411" y="503615"/>
            <a:ext cx="3789307"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ES" sz="1800">
                <a:solidFill>
                  <a:schemeClr val="lt1"/>
                </a:solidFill>
                <a:latin typeface="Calibri"/>
                <a:ea typeface="Calibri"/>
                <a:cs typeface="Calibri"/>
                <a:sym typeface="Calibri"/>
              </a:rPr>
              <a:t>CONOCIENDO  CURSORES IMPLÍCITOS</a:t>
            </a:r>
            <a:endParaRPr b="1" sz="1800">
              <a:solidFill>
                <a:schemeClr val="lt1"/>
              </a:solidFill>
              <a:latin typeface="Calibri"/>
              <a:ea typeface="Calibri"/>
              <a:cs typeface="Calibri"/>
              <a:sym typeface="Calibri"/>
            </a:endParaRPr>
          </a:p>
        </p:txBody>
      </p:sp>
      <p:sp>
        <p:nvSpPr>
          <p:cNvPr id="166" name="Google Shape;166;p27"/>
          <p:cNvSpPr/>
          <p:nvPr/>
        </p:nvSpPr>
        <p:spPr>
          <a:xfrm>
            <a:off x="5688105" y="2057398"/>
            <a:ext cx="17459126"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 name="Google Shape;167;p27"/>
          <p:cNvSpPr/>
          <p:nvPr/>
        </p:nvSpPr>
        <p:spPr>
          <a:xfrm>
            <a:off x="537882" y="1128523"/>
            <a:ext cx="4652683" cy="4939814"/>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ES" sz="2000">
                <a:solidFill>
                  <a:srgbClr val="0F243E"/>
                </a:solidFill>
                <a:latin typeface="Calibri"/>
                <a:ea typeface="Calibri"/>
                <a:cs typeface="Calibri"/>
                <a:sym typeface="Calibri"/>
              </a:rPr>
              <a:t>CONOCIENDO LOS CURSORES IMPLÍCITOS</a:t>
            </a:r>
            <a:r>
              <a:rPr lang="es-ES" sz="2000">
                <a:solidFill>
                  <a:srgbClr val="0F243E"/>
                </a:solidFill>
                <a:latin typeface="Calibri"/>
                <a:ea typeface="Calibri"/>
                <a:cs typeface="Calibri"/>
                <a:sym typeface="Calibri"/>
              </a:rPr>
              <a:t> </a:t>
            </a:r>
            <a:endParaRPr sz="2000">
              <a:solidFill>
                <a:srgbClr val="0F243E"/>
              </a:solidFill>
              <a:latin typeface="Calibri"/>
              <a:ea typeface="Calibri"/>
              <a:cs typeface="Calibri"/>
              <a:sym typeface="Calibri"/>
            </a:endParaRPr>
          </a:p>
          <a:p>
            <a:pPr indent="0" lvl="0" marL="0" marR="0" rtl="0" algn="just">
              <a:lnSpc>
                <a:spcPct val="115000"/>
              </a:lnSpc>
              <a:spcBef>
                <a:spcPts val="1000"/>
              </a:spcBef>
              <a:spcAft>
                <a:spcPts val="0"/>
              </a:spcAft>
              <a:buNone/>
            </a:pPr>
            <a:r>
              <a:rPr lang="es-ES" sz="2000">
                <a:solidFill>
                  <a:srgbClr val="0F243E"/>
                </a:solidFill>
                <a:latin typeface="Calibri"/>
                <a:ea typeface="Calibri"/>
                <a:cs typeface="Calibri"/>
                <a:sym typeface="Calibri"/>
              </a:rPr>
              <a:t>Uno de los tipos de cursores son los llamados </a:t>
            </a:r>
            <a:r>
              <a:rPr b="1" lang="es-ES" sz="2000">
                <a:solidFill>
                  <a:srgbClr val="0F243E"/>
                </a:solidFill>
                <a:latin typeface="Calibri"/>
                <a:ea typeface="Calibri"/>
                <a:cs typeface="Calibri"/>
                <a:sym typeface="Calibri"/>
              </a:rPr>
              <a:t>Cursores Implícitos</a:t>
            </a:r>
            <a:r>
              <a:rPr lang="es-ES" sz="2000">
                <a:solidFill>
                  <a:srgbClr val="0F243E"/>
                </a:solidFill>
                <a:latin typeface="Calibri"/>
                <a:ea typeface="Calibri"/>
                <a:cs typeface="Calibri"/>
                <a:sym typeface="Calibri"/>
              </a:rPr>
              <a:t>, es creado y gestionado por servidor Oracle. No se tiene acceso a él. El servidor Oracle crea un Cursor Explícito cuando tiene que ejecutar una sentencia SQL</a:t>
            </a:r>
            <a:endParaRPr sz="2000">
              <a:solidFill>
                <a:srgbClr val="0F243E"/>
              </a:solidFill>
              <a:latin typeface="Calibri"/>
              <a:ea typeface="Calibri"/>
              <a:cs typeface="Calibri"/>
              <a:sym typeface="Calibri"/>
            </a:endParaRPr>
          </a:p>
          <a:p>
            <a:pPr indent="0" lvl="0" marL="0" marR="0" rtl="0" algn="just">
              <a:lnSpc>
                <a:spcPct val="115000"/>
              </a:lnSpc>
              <a:spcBef>
                <a:spcPts val="1000"/>
              </a:spcBef>
              <a:spcAft>
                <a:spcPts val="0"/>
              </a:spcAft>
              <a:buNone/>
            </a:pPr>
            <a:r>
              <a:rPr lang="es-ES" sz="2000">
                <a:solidFill>
                  <a:srgbClr val="0F243E"/>
                </a:solidFill>
                <a:latin typeface="Calibri"/>
                <a:ea typeface="Calibri"/>
                <a:cs typeface="Calibri"/>
                <a:sym typeface="Calibri"/>
              </a:rPr>
              <a:t>Cuando el bloque PL/SQL ejecuta una sentencia SQL, Oracle crea un cursor implícito. </a:t>
            </a:r>
            <a:endParaRPr sz="2000">
              <a:solidFill>
                <a:srgbClr val="0F243E"/>
              </a:solidFill>
              <a:latin typeface="Calibri"/>
              <a:ea typeface="Calibri"/>
              <a:cs typeface="Calibri"/>
              <a:sym typeface="Calibri"/>
            </a:endParaRPr>
          </a:p>
          <a:p>
            <a:pPr indent="0" lvl="0" marL="0" marR="0" rtl="0" algn="just">
              <a:spcBef>
                <a:spcPts val="1000"/>
              </a:spcBef>
              <a:spcAft>
                <a:spcPts val="0"/>
              </a:spcAft>
              <a:buNone/>
            </a:pPr>
            <a:r>
              <a:rPr lang="es-ES" sz="2000">
                <a:solidFill>
                  <a:srgbClr val="0F243E"/>
                </a:solidFill>
                <a:latin typeface="Calibri"/>
                <a:ea typeface="Calibri"/>
                <a:cs typeface="Calibri"/>
                <a:sym typeface="Calibri"/>
              </a:rPr>
              <a:t>Implícita significa que Oracle Database es responsable de crear el cursor, abrirlo, recorrerlo y cerrarlo. </a:t>
            </a:r>
            <a:endParaRPr sz="2000">
              <a:solidFill>
                <a:srgbClr val="0F243E"/>
              </a:solidFill>
              <a:latin typeface="Calibri"/>
              <a:ea typeface="Calibri"/>
              <a:cs typeface="Calibri"/>
              <a:sym typeface="Calibri"/>
            </a:endParaRPr>
          </a:p>
        </p:txBody>
      </p:sp>
      <p:sp>
        <p:nvSpPr>
          <p:cNvPr id="168" name="Google Shape;168;p27"/>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69" name="Google Shape;169;p27"/>
          <p:cNvPicPr preferRelativeResize="0"/>
          <p:nvPr/>
        </p:nvPicPr>
        <p:blipFill rotWithShape="1">
          <a:blip r:embed="rId3">
            <a:alphaModFix/>
          </a:blip>
          <a:srcRect b="0" l="0" r="0" t="0"/>
          <a:stretch/>
        </p:blipFill>
        <p:spPr>
          <a:xfrm>
            <a:off x="5211400" y="2575103"/>
            <a:ext cx="3442317" cy="176313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8"/>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 name="Google Shape;175;p28"/>
          <p:cNvSpPr/>
          <p:nvPr/>
        </p:nvSpPr>
        <p:spPr>
          <a:xfrm>
            <a:off x="4864411" y="503615"/>
            <a:ext cx="3789307"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ES" sz="1800">
                <a:solidFill>
                  <a:schemeClr val="lt1"/>
                </a:solidFill>
                <a:latin typeface="Calibri"/>
                <a:ea typeface="Calibri"/>
                <a:cs typeface="Calibri"/>
                <a:sym typeface="Calibri"/>
              </a:rPr>
              <a:t>CONOCIENDO  CURSORES IMPLÍCITOS</a:t>
            </a:r>
            <a:endParaRPr b="1" sz="1800">
              <a:solidFill>
                <a:schemeClr val="lt1"/>
              </a:solidFill>
              <a:latin typeface="Calibri"/>
              <a:ea typeface="Calibri"/>
              <a:cs typeface="Calibri"/>
              <a:sym typeface="Calibri"/>
            </a:endParaRPr>
          </a:p>
        </p:txBody>
      </p:sp>
      <p:sp>
        <p:nvSpPr>
          <p:cNvPr id="176" name="Google Shape;176;p28"/>
          <p:cNvSpPr/>
          <p:nvPr/>
        </p:nvSpPr>
        <p:spPr>
          <a:xfrm>
            <a:off x="5688105" y="2057398"/>
            <a:ext cx="17459126"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 name="Google Shape;177;p28"/>
          <p:cNvSpPr/>
          <p:nvPr/>
        </p:nvSpPr>
        <p:spPr>
          <a:xfrm>
            <a:off x="4864413" y="1574650"/>
            <a:ext cx="3789300" cy="48516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s-ES" sz="2000">
                <a:solidFill>
                  <a:srgbClr val="0F243E"/>
                </a:solidFill>
                <a:latin typeface="Calibri"/>
                <a:ea typeface="Calibri"/>
                <a:cs typeface="Calibri"/>
                <a:sym typeface="Calibri"/>
              </a:rPr>
              <a:t>Uno de los tipos de cursores son los llamados </a:t>
            </a:r>
            <a:r>
              <a:rPr b="1" lang="es-ES" sz="2000">
                <a:solidFill>
                  <a:srgbClr val="0F243E"/>
                </a:solidFill>
                <a:latin typeface="Calibri"/>
                <a:ea typeface="Calibri"/>
                <a:cs typeface="Calibri"/>
                <a:sym typeface="Calibri"/>
              </a:rPr>
              <a:t>Cursores Implícitos</a:t>
            </a:r>
            <a:r>
              <a:rPr lang="es-ES" sz="2000">
                <a:solidFill>
                  <a:srgbClr val="0F243E"/>
                </a:solidFill>
                <a:latin typeface="Calibri"/>
                <a:ea typeface="Calibri"/>
                <a:cs typeface="Calibri"/>
                <a:sym typeface="Calibri"/>
              </a:rPr>
              <a:t>, es creado y gestionado por servidor Oracle. No se tiene acceso a él. El servidor Oracle crea un Cursor Explícito cuando tiene que ejecutar una sentencia SQL</a:t>
            </a:r>
            <a:endParaRPr sz="2000">
              <a:solidFill>
                <a:srgbClr val="0F243E"/>
              </a:solidFill>
              <a:latin typeface="Calibri"/>
              <a:ea typeface="Calibri"/>
              <a:cs typeface="Calibri"/>
              <a:sym typeface="Calibri"/>
            </a:endParaRPr>
          </a:p>
          <a:p>
            <a:pPr indent="0" lvl="0" marL="0" marR="0" rtl="0" algn="just">
              <a:lnSpc>
                <a:spcPct val="115000"/>
              </a:lnSpc>
              <a:spcBef>
                <a:spcPts val="1000"/>
              </a:spcBef>
              <a:spcAft>
                <a:spcPts val="0"/>
              </a:spcAft>
              <a:buNone/>
            </a:pPr>
            <a:r>
              <a:rPr lang="es-ES" sz="2000">
                <a:solidFill>
                  <a:srgbClr val="0F243E"/>
                </a:solidFill>
                <a:latin typeface="Calibri"/>
                <a:ea typeface="Calibri"/>
                <a:cs typeface="Calibri"/>
                <a:sym typeface="Calibri"/>
              </a:rPr>
              <a:t>Cuando el bloque PL/SQL ejecuta una sentencia SQL, Oracle crea un cursor implícito. </a:t>
            </a:r>
            <a:endParaRPr sz="2000">
              <a:solidFill>
                <a:srgbClr val="0F243E"/>
              </a:solidFill>
              <a:latin typeface="Calibri"/>
              <a:ea typeface="Calibri"/>
              <a:cs typeface="Calibri"/>
              <a:sym typeface="Calibri"/>
            </a:endParaRPr>
          </a:p>
          <a:p>
            <a:pPr indent="0" lvl="0" marL="0" marR="0" rtl="0" algn="just">
              <a:spcBef>
                <a:spcPts val="1000"/>
              </a:spcBef>
              <a:spcAft>
                <a:spcPts val="0"/>
              </a:spcAft>
              <a:buNone/>
            </a:pPr>
            <a:r>
              <a:rPr lang="es-ES" sz="2000">
                <a:solidFill>
                  <a:srgbClr val="0F243E"/>
                </a:solidFill>
                <a:latin typeface="Calibri"/>
                <a:ea typeface="Calibri"/>
                <a:cs typeface="Calibri"/>
                <a:sym typeface="Calibri"/>
              </a:rPr>
              <a:t>Implícita significa que Oracle Database es responsable de crear el cursor, abrirlo, recorrerlo y cerrarlo. </a:t>
            </a:r>
            <a:endParaRPr sz="2000">
              <a:solidFill>
                <a:srgbClr val="0F243E"/>
              </a:solidFill>
              <a:latin typeface="Calibri"/>
              <a:ea typeface="Calibri"/>
              <a:cs typeface="Calibri"/>
              <a:sym typeface="Calibri"/>
            </a:endParaRPr>
          </a:p>
        </p:txBody>
      </p:sp>
      <p:sp>
        <p:nvSpPr>
          <p:cNvPr id="178" name="Google Shape;178;p28"/>
          <p:cNvSpPr/>
          <p:nvPr/>
        </p:nvSpPr>
        <p:spPr>
          <a:xfrm>
            <a:off x="2124636" y="4105415"/>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79" name="Google Shape;179;p28"/>
          <p:cNvPicPr preferRelativeResize="0"/>
          <p:nvPr/>
        </p:nvPicPr>
        <p:blipFill rotWithShape="1">
          <a:blip r:embed="rId3">
            <a:alphaModFix/>
          </a:blip>
          <a:srcRect b="0" l="0" r="0" t="0"/>
          <a:stretch/>
        </p:blipFill>
        <p:spPr>
          <a:xfrm>
            <a:off x="299101" y="2302243"/>
            <a:ext cx="4399701" cy="225350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9"/>
          <p:cNvSpPr/>
          <p:nvPr/>
        </p:nvSpPr>
        <p:spPr>
          <a:xfrm>
            <a:off x="618565" y="3730653"/>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 name="Google Shape;185;p29"/>
          <p:cNvSpPr/>
          <p:nvPr/>
        </p:nvSpPr>
        <p:spPr>
          <a:xfrm>
            <a:off x="4864411" y="503615"/>
            <a:ext cx="3789307"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ES" sz="1800">
                <a:solidFill>
                  <a:schemeClr val="lt1"/>
                </a:solidFill>
                <a:latin typeface="Calibri"/>
                <a:ea typeface="Calibri"/>
                <a:cs typeface="Calibri"/>
                <a:sym typeface="Calibri"/>
              </a:rPr>
              <a:t>CONOCIENDO  CURSORES IMPLÍCITOS</a:t>
            </a:r>
            <a:endParaRPr b="1" sz="1800">
              <a:solidFill>
                <a:schemeClr val="lt1"/>
              </a:solidFill>
              <a:latin typeface="Calibri"/>
              <a:ea typeface="Calibri"/>
              <a:cs typeface="Calibri"/>
              <a:sym typeface="Calibri"/>
            </a:endParaRPr>
          </a:p>
        </p:txBody>
      </p:sp>
      <p:sp>
        <p:nvSpPr>
          <p:cNvPr id="186" name="Google Shape;186;p29"/>
          <p:cNvSpPr/>
          <p:nvPr/>
        </p:nvSpPr>
        <p:spPr>
          <a:xfrm>
            <a:off x="5688105" y="2057398"/>
            <a:ext cx="17459126"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 name="Google Shape;187;p29"/>
          <p:cNvSpPr/>
          <p:nvPr/>
        </p:nvSpPr>
        <p:spPr>
          <a:xfrm>
            <a:off x="409718" y="1196772"/>
            <a:ext cx="8613000" cy="28161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ES" sz="2000">
                <a:solidFill>
                  <a:srgbClr val="0F243E"/>
                </a:solidFill>
                <a:latin typeface="Calibri"/>
                <a:ea typeface="Calibri"/>
                <a:cs typeface="Calibri"/>
                <a:sym typeface="Calibri"/>
              </a:rPr>
              <a:t>Los</a:t>
            </a:r>
            <a:r>
              <a:rPr lang="es-ES" sz="2000">
                <a:solidFill>
                  <a:srgbClr val="0F243E"/>
                </a:solidFill>
                <a:latin typeface="Calibri"/>
                <a:ea typeface="Calibri"/>
                <a:cs typeface="Calibri"/>
                <a:sym typeface="Calibri"/>
              </a:rPr>
              <a:t> </a:t>
            </a:r>
            <a:r>
              <a:rPr b="1" lang="es-ES" sz="2000">
                <a:solidFill>
                  <a:srgbClr val="0F243E"/>
                </a:solidFill>
                <a:latin typeface="Calibri"/>
                <a:ea typeface="Calibri"/>
                <a:cs typeface="Calibri"/>
                <a:sym typeface="Calibri"/>
              </a:rPr>
              <a:t>atributos de los cursores implícitos</a:t>
            </a:r>
            <a:r>
              <a:rPr lang="es-ES" sz="2000">
                <a:solidFill>
                  <a:srgbClr val="0F243E"/>
                </a:solidFill>
                <a:latin typeface="Calibri"/>
                <a:ea typeface="Calibri"/>
                <a:cs typeface="Calibri"/>
                <a:sym typeface="Calibri"/>
              </a:rPr>
              <a:t> </a:t>
            </a:r>
            <a:r>
              <a:rPr b="1" lang="es-ES" sz="2000">
                <a:solidFill>
                  <a:srgbClr val="0F243E"/>
                </a:solidFill>
                <a:latin typeface="Calibri"/>
                <a:ea typeface="Calibri"/>
                <a:cs typeface="Calibri"/>
                <a:sym typeface="Calibri"/>
              </a:rPr>
              <a:t>que se crean son los siguientes:</a:t>
            </a:r>
            <a:endParaRPr/>
          </a:p>
          <a:p>
            <a:pPr indent="-342900" lvl="0" marL="342900" marR="0" rtl="0" algn="just">
              <a:lnSpc>
                <a:spcPct val="115000"/>
              </a:lnSpc>
              <a:spcBef>
                <a:spcPts val="1000"/>
              </a:spcBef>
              <a:spcAft>
                <a:spcPts val="0"/>
              </a:spcAft>
              <a:buClr>
                <a:srgbClr val="0F243E"/>
              </a:buClr>
              <a:buSzPts val="2000"/>
              <a:buFont typeface="Arial"/>
              <a:buChar char="•"/>
            </a:pPr>
            <a:r>
              <a:rPr lang="es-ES" sz="2000">
                <a:solidFill>
                  <a:srgbClr val="0F243E"/>
                </a:solidFill>
                <a:latin typeface="Calibri"/>
                <a:ea typeface="Calibri"/>
                <a:cs typeface="Calibri"/>
                <a:sym typeface="Calibri"/>
              </a:rPr>
              <a:t>Cada cursor tiene </a:t>
            </a:r>
            <a:r>
              <a:rPr i="1" lang="es-ES" sz="2000">
                <a:solidFill>
                  <a:srgbClr val="0F243E"/>
                </a:solidFill>
                <a:latin typeface="Calibri"/>
                <a:ea typeface="Calibri"/>
                <a:cs typeface="Calibri"/>
                <a:sym typeface="Calibri"/>
              </a:rPr>
              <a:t>4 atributos </a:t>
            </a:r>
            <a:r>
              <a:rPr lang="es-ES" sz="2000">
                <a:solidFill>
                  <a:srgbClr val="0F243E"/>
                </a:solidFill>
                <a:latin typeface="Calibri"/>
                <a:ea typeface="Calibri"/>
                <a:cs typeface="Calibri"/>
                <a:sym typeface="Calibri"/>
              </a:rPr>
              <a:t>que podemos usar para obtener información sobre la ejecución del mismo o sobre los datos. </a:t>
            </a:r>
            <a:endParaRPr sz="2000">
              <a:solidFill>
                <a:srgbClr val="0F243E"/>
              </a:solidFill>
              <a:latin typeface="Calibri"/>
              <a:ea typeface="Calibri"/>
              <a:cs typeface="Calibri"/>
              <a:sym typeface="Calibri"/>
            </a:endParaRPr>
          </a:p>
          <a:p>
            <a:pPr indent="-342900" lvl="0" marL="342900" marR="0" rtl="0" algn="just">
              <a:lnSpc>
                <a:spcPct val="115000"/>
              </a:lnSpc>
              <a:spcBef>
                <a:spcPts val="1000"/>
              </a:spcBef>
              <a:spcAft>
                <a:spcPts val="0"/>
              </a:spcAft>
              <a:buClr>
                <a:srgbClr val="0F243E"/>
              </a:buClr>
              <a:buSzPts val="2000"/>
              <a:buFont typeface="Arial"/>
              <a:buChar char="•"/>
            </a:pPr>
            <a:r>
              <a:rPr lang="es-ES" sz="2000">
                <a:solidFill>
                  <a:srgbClr val="0F243E"/>
                </a:solidFill>
                <a:latin typeface="Calibri"/>
                <a:ea typeface="Calibri"/>
                <a:cs typeface="Calibri"/>
                <a:sym typeface="Calibri"/>
              </a:rPr>
              <a:t>Estos atributos pueden ser </a:t>
            </a:r>
            <a:r>
              <a:rPr i="1" lang="es-ES" sz="2000">
                <a:solidFill>
                  <a:srgbClr val="0F243E"/>
                </a:solidFill>
                <a:latin typeface="Calibri"/>
                <a:ea typeface="Calibri"/>
                <a:cs typeface="Calibri"/>
                <a:sym typeface="Calibri"/>
              </a:rPr>
              <a:t>usados en PL/SQL</a:t>
            </a:r>
            <a:r>
              <a:rPr lang="es-ES" sz="2000">
                <a:solidFill>
                  <a:srgbClr val="0F243E"/>
                </a:solidFill>
                <a:latin typeface="Calibri"/>
                <a:ea typeface="Calibri"/>
                <a:cs typeface="Calibri"/>
                <a:sym typeface="Calibri"/>
              </a:rPr>
              <a:t>, pero no en SQL. </a:t>
            </a:r>
            <a:endParaRPr sz="2000">
              <a:solidFill>
                <a:srgbClr val="0F243E"/>
              </a:solidFill>
              <a:latin typeface="Calibri"/>
              <a:ea typeface="Calibri"/>
              <a:cs typeface="Calibri"/>
              <a:sym typeface="Calibri"/>
            </a:endParaRPr>
          </a:p>
          <a:p>
            <a:pPr indent="-342900" lvl="0" marL="342900" marR="0" rtl="0" algn="just">
              <a:spcBef>
                <a:spcPts val="1000"/>
              </a:spcBef>
              <a:spcAft>
                <a:spcPts val="0"/>
              </a:spcAft>
              <a:buClr>
                <a:srgbClr val="0F243E"/>
              </a:buClr>
              <a:buSzPts val="2000"/>
              <a:buFont typeface="Arial"/>
              <a:buChar char="•"/>
            </a:pPr>
            <a:r>
              <a:rPr lang="es-ES" sz="2000">
                <a:solidFill>
                  <a:srgbClr val="0F243E"/>
                </a:solidFill>
                <a:latin typeface="Calibri"/>
                <a:ea typeface="Calibri"/>
                <a:cs typeface="Calibri"/>
                <a:sym typeface="Calibri"/>
              </a:rPr>
              <a:t>Aunque estos atributos se refieren en general a cursores explícitos y tienen que ver con las operaciones que hayamos realizado con el cursor, es deseable comentarlas aquí y en el siguiente apartado tomarán pleno sentido. </a:t>
            </a:r>
            <a:endParaRPr sz="2000">
              <a:solidFill>
                <a:srgbClr val="0F243E"/>
              </a:solidFill>
              <a:latin typeface="Calibri"/>
              <a:ea typeface="Calibri"/>
              <a:cs typeface="Calibri"/>
              <a:sym typeface="Calibri"/>
            </a:endParaRPr>
          </a:p>
        </p:txBody>
      </p:sp>
      <p:sp>
        <p:nvSpPr>
          <p:cNvPr id="188" name="Google Shape;188;p29"/>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89" name="Google Shape;189;p29"/>
          <p:cNvPicPr preferRelativeResize="0"/>
          <p:nvPr/>
        </p:nvPicPr>
        <p:blipFill rotWithShape="1">
          <a:blip r:embed="rId3">
            <a:alphaModFix/>
          </a:blip>
          <a:srcRect b="0" l="0" r="0" t="0"/>
          <a:stretch/>
        </p:blipFill>
        <p:spPr>
          <a:xfrm>
            <a:off x="2833391" y="4012928"/>
            <a:ext cx="5380212" cy="2428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0"/>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 name="Google Shape;195;p30"/>
          <p:cNvSpPr/>
          <p:nvPr/>
        </p:nvSpPr>
        <p:spPr>
          <a:xfrm>
            <a:off x="4864411" y="503615"/>
            <a:ext cx="3789307"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ES" sz="1800">
                <a:solidFill>
                  <a:schemeClr val="lt1"/>
                </a:solidFill>
                <a:latin typeface="Calibri"/>
                <a:ea typeface="Calibri"/>
                <a:cs typeface="Calibri"/>
                <a:sym typeface="Calibri"/>
              </a:rPr>
              <a:t>CONOCIENDO  CURSORES IMPLÍCITOS</a:t>
            </a:r>
            <a:endParaRPr b="1" sz="1800">
              <a:solidFill>
                <a:schemeClr val="lt1"/>
              </a:solidFill>
              <a:latin typeface="Calibri"/>
              <a:ea typeface="Calibri"/>
              <a:cs typeface="Calibri"/>
              <a:sym typeface="Calibri"/>
            </a:endParaRPr>
          </a:p>
        </p:txBody>
      </p:sp>
      <p:sp>
        <p:nvSpPr>
          <p:cNvPr id="196" name="Google Shape;196;p30"/>
          <p:cNvSpPr/>
          <p:nvPr/>
        </p:nvSpPr>
        <p:spPr>
          <a:xfrm>
            <a:off x="5688105" y="2057398"/>
            <a:ext cx="17459126"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 name="Google Shape;197;p30"/>
          <p:cNvSpPr/>
          <p:nvPr/>
        </p:nvSpPr>
        <p:spPr>
          <a:xfrm>
            <a:off x="540976" y="1120216"/>
            <a:ext cx="8062047" cy="1497846"/>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ES" sz="2000">
                <a:solidFill>
                  <a:srgbClr val="0F243E"/>
                </a:solidFill>
                <a:latin typeface="Calibri"/>
                <a:ea typeface="Calibri"/>
                <a:cs typeface="Calibri"/>
                <a:sym typeface="Calibri"/>
              </a:rPr>
              <a:t>SQL%ISOPEN: </a:t>
            </a:r>
            <a:endParaRPr sz="2000">
              <a:solidFill>
                <a:srgbClr val="0F243E"/>
              </a:solidFill>
              <a:latin typeface="Calibri"/>
              <a:ea typeface="Calibri"/>
              <a:cs typeface="Calibri"/>
              <a:sym typeface="Calibri"/>
            </a:endParaRPr>
          </a:p>
          <a:p>
            <a:pPr indent="0" lvl="0" marL="0" marR="0" rtl="0" algn="l">
              <a:spcBef>
                <a:spcPts val="1000"/>
              </a:spcBef>
              <a:spcAft>
                <a:spcPts val="0"/>
              </a:spcAft>
              <a:buNone/>
            </a:pPr>
            <a:r>
              <a:rPr lang="es-ES" sz="2000">
                <a:solidFill>
                  <a:srgbClr val="0F243E"/>
                </a:solidFill>
                <a:latin typeface="Calibri"/>
                <a:ea typeface="Calibri"/>
                <a:cs typeface="Calibri"/>
                <a:sym typeface="Calibri"/>
              </a:rPr>
              <a:t>Atributo de tipo Booleano que retorna TRUE, si el cursor está cerrado, por lo que en teoría siempre nos dará falso ya que Oracle cierra automáticamente el cursor después de cada orden SQL. </a:t>
            </a:r>
            <a:endParaRPr/>
          </a:p>
        </p:txBody>
      </p:sp>
      <p:sp>
        <p:nvSpPr>
          <p:cNvPr id="198" name="Google Shape;198;p30"/>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99" name="Google Shape;199;p30"/>
          <p:cNvPicPr preferRelativeResize="0"/>
          <p:nvPr/>
        </p:nvPicPr>
        <p:blipFill rotWithShape="1">
          <a:blip r:embed="rId3">
            <a:alphaModFix/>
          </a:blip>
          <a:srcRect b="0" l="0" r="0" t="0"/>
          <a:stretch/>
        </p:blipFill>
        <p:spPr>
          <a:xfrm>
            <a:off x="2336364" y="2971894"/>
            <a:ext cx="5056094" cy="269382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1"/>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 name="Google Shape;205;p31"/>
          <p:cNvSpPr/>
          <p:nvPr/>
        </p:nvSpPr>
        <p:spPr>
          <a:xfrm>
            <a:off x="4864411" y="503615"/>
            <a:ext cx="3789307"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ES" sz="1800">
                <a:solidFill>
                  <a:schemeClr val="lt1"/>
                </a:solidFill>
                <a:latin typeface="Calibri"/>
                <a:ea typeface="Calibri"/>
                <a:cs typeface="Calibri"/>
                <a:sym typeface="Calibri"/>
              </a:rPr>
              <a:t>CONOCIENDO  CURSORES IMPLÍCITOS</a:t>
            </a:r>
            <a:endParaRPr b="1" sz="1800">
              <a:solidFill>
                <a:schemeClr val="lt1"/>
              </a:solidFill>
              <a:latin typeface="Calibri"/>
              <a:ea typeface="Calibri"/>
              <a:cs typeface="Calibri"/>
              <a:sym typeface="Calibri"/>
            </a:endParaRPr>
          </a:p>
        </p:txBody>
      </p:sp>
      <p:sp>
        <p:nvSpPr>
          <p:cNvPr id="206" name="Google Shape;206;p31"/>
          <p:cNvSpPr/>
          <p:nvPr/>
        </p:nvSpPr>
        <p:spPr>
          <a:xfrm>
            <a:off x="5688105" y="2057398"/>
            <a:ext cx="17459126"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 name="Google Shape;207;p31"/>
          <p:cNvSpPr/>
          <p:nvPr/>
        </p:nvSpPr>
        <p:spPr>
          <a:xfrm>
            <a:off x="537875" y="1142775"/>
            <a:ext cx="8196600" cy="25083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ES" sz="2000">
                <a:solidFill>
                  <a:srgbClr val="0F243E"/>
                </a:solidFill>
                <a:latin typeface="Calibri"/>
                <a:ea typeface="Calibri"/>
                <a:cs typeface="Calibri"/>
                <a:sym typeface="Calibri"/>
              </a:rPr>
              <a:t>SQL%NOTFOUND:</a:t>
            </a:r>
            <a:r>
              <a:rPr lang="es-ES" sz="2000">
                <a:solidFill>
                  <a:srgbClr val="0F243E"/>
                </a:solidFill>
                <a:latin typeface="Calibri"/>
                <a:ea typeface="Calibri"/>
                <a:cs typeface="Calibri"/>
                <a:sym typeface="Calibri"/>
              </a:rPr>
              <a:t> </a:t>
            </a:r>
            <a:endParaRPr sz="2000">
              <a:solidFill>
                <a:srgbClr val="0F243E"/>
              </a:solidFill>
              <a:latin typeface="Calibri"/>
              <a:ea typeface="Calibri"/>
              <a:cs typeface="Calibri"/>
              <a:sym typeface="Calibri"/>
            </a:endParaRPr>
          </a:p>
          <a:p>
            <a:pPr indent="0" lvl="0" marL="0" marR="0" rtl="0" algn="just">
              <a:lnSpc>
                <a:spcPct val="115000"/>
              </a:lnSpc>
              <a:spcBef>
                <a:spcPts val="1000"/>
              </a:spcBef>
              <a:spcAft>
                <a:spcPts val="0"/>
              </a:spcAft>
              <a:buNone/>
            </a:pPr>
            <a:r>
              <a:rPr lang="es-ES" sz="2000">
                <a:solidFill>
                  <a:srgbClr val="0F243E"/>
                </a:solidFill>
                <a:latin typeface="Calibri"/>
                <a:ea typeface="Calibri"/>
                <a:cs typeface="Calibri"/>
                <a:sym typeface="Calibri"/>
              </a:rPr>
              <a:t>Atributo de tipo Booleano que retorna TRUE o FALSE</a:t>
            </a:r>
            <a:endParaRPr sz="2000">
              <a:solidFill>
                <a:srgbClr val="0F243E"/>
              </a:solidFill>
              <a:latin typeface="Calibri"/>
              <a:ea typeface="Calibri"/>
              <a:cs typeface="Calibri"/>
              <a:sym typeface="Calibri"/>
            </a:endParaRPr>
          </a:p>
          <a:p>
            <a:pPr indent="0" lvl="0" marL="0" marR="0" rtl="0" algn="just">
              <a:lnSpc>
                <a:spcPct val="115000"/>
              </a:lnSpc>
              <a:spcBef>
                <a:spcPts val="1000"/>
              </a:spcBef>
              <a:spcAft>
                <a:spcPts val="0"/>
              </a:spcAft>
              <a:buNone/>
            </a:pPr>
            <a:r>
              <a:rPr lang="es-ES" sz="2000">
                <a:solidFill>
                  <a:srgbClr val="0F243E"/>
                </a:solidFill>
                <a:latin typeface="Calibri"/>
                <a:ea typeface="Calibri"/>
                <a:cs typeface="Calibri"/>
                <a:sym typeface="Calibri"/>
              </a:rPr>
              <a:t>El atributo SQL%NOTFOUND se puede usar para sentencias Insert (sólo cuando se usa con Subsonsulta), Update o Delete. </a:t>
            </a:r>
            <a:endParaRPr sz="2000">
              <a:solidFill>
                <a:srgbClr val="0F243E"/>
              </a:solidFill>
              <a:latin typeface="Calibri"/>
              <a:ea typeface="Calibri"/>
              <a:cs typeface="Calibri"/>
              <a:sym typeface="Calibri"/>
            </a:endParaRPr>
          </a:p>
          <a:p>
            <a:pPr indent="0" lvl="0" marL="0" marR="0" rtl="0" algn="l">
              <a:spcBef>
                <a:spcPts val="1000"/>
              </a:spcBef>
              <a:spcAft>
                <a:spcPts val="0"/>
              </a:spcAft>
              <a:buNone/>
            </a:pPr>
            <a:r>
              <a:rPr lang="es-ES" sz="2000">
                <a:solidFill>
                  <a:srgbClr val="0F243E"/>
                </a:solidFill>
                <a:latin typeface="Calibri"/>
                <a:ea typeface="Calibri"/>
                <a:cs typeface="Calibri"/>
                <a:sym typeface="Calibri"/>
              </a:rPr>
              <a:t>Una sentencia SELECT cuando no retorna filas retorna la excepción NO_DATA_FOUND. </a:t>
            </a:r>
            <a:endParaRPr sz="2000">
              <a:solidFill>
                <a:srgbClr val="0F243E"/>
              </a:solidFill>
              <a:latin typeface="Calibri"/>
              <a:ea typeface="Calibri"/>
              <a:cs typeface="Calibri"/>
              <a:sym typeface="Calibri"/>
            </a:endParaRPr>
          </a:p>
        </p:txBody>
      </p:sp>
      <p:sp>
        <p:nvSpPr>
          <p:cNvPr id="208" name="Google Shape;208;p31"/>
          <p:cNvSpPr/>
          <p:nvPr/>
        </p:nvSpPr>
        <p:spPr>
          <a:xfrm>
            <a:off x="2203187" y="4172847"/>
            <a:ext cx="22103693" cy="5751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09" name="Google Shape;209;p31"/>
          <p:cNvPicPr preferRelativeResize="0"/>
          <p:nvPr/>
        </p:nvPicPr>
        <p:blipFill rotWithShape="1">
          <a:blip r:embed="rId3">
            <a:alphaModFix/>
          </a:blip>
          <a:srcRect b="0" l="0" r="0" t="0"/>
          <a:stretch/>
        </p:blipFill>
        <p:spPr>
          <a:xfrm>
            <a:off x="2203187" y="3651142"/>
            <a:ext cx="5290884" cy="26020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2"/>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 name="Google Shape;215;p32"/>
          <p:cNvSpPr/>
          <p:nvPr/>
        </p:nvSpPr>
        <p:spPr>
          <a:xfrm>
            <a:off x="4864411" y="503615"/>
            <a:ext cx="3789307"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ES" sz="1800">
                <a:solidFill>
                  <a:schemeClr val="lt1"/>
                </a:solidFill>
                <a:latin typeface="Calibri"/>
                <a:ea typeface="Calibri"/>
                <a:cs typeface="Calibri"/>
                <a:sym typeface="Calibri"/>
              </a:rPr>
              <a:t>CONOCIENDO  CURSORES IMPLÍCITOS</a:t>
            </a:r>
            <a:endParaRPr b="1" sz="1800">
              <a:solidFill>
                <a:schemeClr val="lt1"/>
              </a:solidFill>
              <a:latin typeface="Calibri"/>
              <a:ea typeface="Calibri"/>
              <a:cs typeface="Calibri"/>
              <a:sym typeface="Calibri"/>
            </a:endParaRPr>
          </a:p>
        </p:txBody>
      </p:sp>
      <p:sp>
        <p:nvSpPr>
          <p:cNvPr id="216" name="Google Shape;216;p32"/>
          <p:cNvSpPr/>
          <p:nvPr/>
        </p:nvSpPr>
        <p:spPr>
          <a:xfrm>
            <a:off x="5688105" y="2057398"/>
            <a:ext cx="17459126"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 name="Google Shape;217;p32"/>
          <p:cNvSpPr/>
          <p:nvPr/>
        </p:nvSpPr>
        <p:spPr>
          <a:xfrm>
            <a:off x="5180850" y="2103113"/>
            <a:ext cx="3667500" cy="34704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s-ES" sz="2000">
                <a:solidFill>
                  <a:srgbClr val="0F243E"/>
                </a:solidFill>
                <a:latin typeface="Calibri"/>
                <a:ea typeface="Calibri"/>
                <a:cs typeface="Calibri"/>
                <a:sym typeface="Calibri"/>
              </a:rPr>
              <a:t>En el bloque PL/SQL del ejemplo 1, se actualiza el salario del empleado con código igual a 10. </a:t>
            </a:r>
            <a:endParaRPr sz="2000">
              <a:solidFill>
                <a:srgbClr val="0F243E"/>
              </a:solidFill>
              <a:latin typeface="Calibri"/>
              <a:ea typeface="Calibri"/>
              <a:cs typeface="Calibri"/>
              <a:sym typeface="Calibri"/>
            </a:endParaRPr>
          </a:p>
          <a:p>
            <a:pPr indent="0" lvl="0" marL="0" marR="0" rtl="0" algn="just">
              <a:spcBef>
                <a:spcPts val="1000"/>
              </a:spcBef>
              <a:spcAft>
                <a:spcPts val="0"/>
              </a:spcAft>
              <a:buNone/>
            </a:pPr>
            <a:r>
              <a:rPr lang="es-ES" sz="2000">
                <a:solidFill>
                  <a:srgbClr val="0F243E"/>
                </a:solidFill>
                <a:latin typeface="Calibri"/>
                <a:ea typeface="Calibri"/>
                <a:cs typeface="Calibri"/>
                <a:sym typeface="Calibri"/>
              </a:rPr>
              <a:t>Al no existir este empleado en la tabla, el atributo SQL%NOTFOUND retorna verdadero, por lo tanto, el bloque PL/SQL inserta un mensaje de error de proceso en la tabla ERRORES </a:t>
            </a:r>
            <a:endParaRPr sz="2000">
              <a:solidFill>
                <a:srgbClr val="0F243E"/>
              </a:solidFill>
              <a:latin typeface="Calibri"/>
              <a:ea typeface="Calibri"/>
              <a:cs typeface="Calibri"/>
              <a:sym typeface="Calibri"/>
            </a:endParaRPr>
          </a:p>
        </p:txBody>
      </p:sp>
      <p:sp>
        <p:nvSpPr>
          <p:cNvPr id="218" name="Google Shape;218;p32"/>
          <p:cNvSpPr/>
          <p:nvPr/>
        </p:nvSpPr>
        <p:spPr>
          <a:xfrm>
            <a:off x="2585135" y="1352659"/>
            <a:ext cx="26902931"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19" name="Google Shape;219;p32"/>
          <p:cNvPicPr preferRelativeResize="0"/>
          <p:nvPr/>
        </p:nvPicPr>
        <p:blipFill rotWithShape="1">
          <a:blip r:embed="rId3">
            <a:alphaModFix/>
          </a:blip>
          <a:srcRect b="0" l="0" r="0" t="0"/>
          <a:stretch/>
        </p:blipFill>
        <p:spPr>
          <a:xfrm>
            <a:off x="398735" y="2103135"/>
            <a:ext cx="4558554" cy="310130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3"/>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 name="Google Shape;225;p33"/>
          <p:cNvSpPr/>
          <p:nvPr/>
        </p:nvSpPr>
        <p:spPr>
          <a:xfrm>
            <a:off x="4864411" y="503615"/>
            <a:ext cx="3789307"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ES" sz="1800">
                <a:solidFill>
                  <a:schemeClr val="lt1"/>
                </a:solidFill>
                <a:latin typeface="Calibri"/>
                <a:ea typeface="Calibri"/>
                <a:cs typeface="Calibri"/>
                <a:sym typeface="Calibri"/>
              </a:rPr>
              <a:t>CONOCIENDO  CURSORES IMPLÍCITOS</a:t>
            </a:r>
            <a:endParaRPr b="1" sz="1800">
              <a:solidFill>
                <a:schemeClr val="lt1"/>
              </a:solidFill>
              <a:latin typeface="Calibri"/>
              <a:ea typeface="Calibri"/>
              <a:cs typeface="Calibri"/>
              <a:sym typeface="Calibri"/>
            </a:endParaRPr>
          </a:p>
        </p:txBody>
      </p:sp>
      <p:sp>
        <p:nvSpPr>
          <p:cNvPr id="226" name="Google Shape;226;p33"/>
          <p:cNvSpPr/>
          <p:nvPr/>
        </p:nvSpPr>
        <p:spPr>
          <a:xfrm>
            <a:off x="5688105" y="2057398"/>
            <a:ext cx="17459126"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 name="Google Shape;227;p33"/>
          <p:cNvSpPr/>
          <p:nvPr/>
        </p:nvSpPr>
        <p:spPr>
          <a:xfrm>
            <a:off x="619940" y="4309540"/>
            <a:ext cx="8035200" cy="18519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s-ES" sz="2000">
                <a:solidFill>
                  <a:srgbClr val="0F243E"/>
                </a:solidFill>
                <a:latin typeface="Calibri"/>
                <a:ea typeface="Calibri"/>
                <a:cs typeface="Calibri"/>
                <a:sym typeface="Calibri"/>
              </a:rPr>
              <a:t>En el bloque PL/SQL del ejemplo 2, se especifica la actualización de la columna number_seats con valor 100 para el room_id igual a 10101. </a:t>
            </a:r>
            <a:endParaRPr sz="2000">
              <a:solidFill>
                <a:srgbClr val="0F243E"/>
              </a:solidFill>
              <a:latin typeface="Calibri"/>
              <a:ea typeface="Calibri"/>
              <a:cs typeface="Calibri"/>
              <a:sym typeface="Calibri"/>
            </a:endParaRPr>
          </a:p>
          <a:p>
            <a:pPr indent="0" lvl="0" marL="0" marR="0" rtl="0" algn="just">
              <a:spcBef>
                <a:spcPts val="1000"/>
              </a:spcBef>
              <a:spcAft>
                <a:spcPts val="0"/>
              </a:spcAft>
              <a:buNone/>
            </a:pPr>
            <a:r>
              <a:rPr lang="es-ES" sz="2000">
                <a:solidFill>
                  <a:srgbClr val="0F243E"/>
                </a:solidFill>
                <a:latin typeface="Calibri"/>
                <a:ea typeface="Calibri"/>
                <a:cs typeface="Calibri"/>
                <a:sym typeface="Calibri"/>
              </a:rPr>
              <a:t>Al no existir esta habitación el atributo SQL%NOTFOUND retorna verdadero y se ejecuta la sentencia INSERT para ingresar una nueva fila a la tabla ROOMS </a:t>
            </a:r>
            <a:endParaRPr sz="2000">
              <a:solidFill>
                <a:srgbClr val="0F243E"/>
              </a:solidFill>
              <a:latin typeface="Calibri"/>
              <a:ea typeface="Calibri"/>
              <a:cs typeface="Calibri"/>
              <a:sym typeface="Calibri"/>
            </a:endParaRPr>
          </a:p>
        </p:txBody>
      </p:sp>
      <p:sp>
        <p:nvSpPr>
          <p:cNvPr id="228" name="Google Shape;228;p33"/>
          <p:cNvSpPr/>
          <p:nvPr/>
        </p:nvSpPr>
        <p:spPr>
          <a:xfrm>
            <a:off x="-2615" y="1418111"/>
            <a:ext cx="35374220" cy="5911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29" name="Google Shape;229;p33"/>
          <p:cNvPicPr preferRelativeResize="0"/>
          <p:nvPr/>
        </p:nvPicPr>
        <p:blipFill rotWithShape="1">
          <a:blip r:embed="rId3">
            <a:alphaModFix/>
          </a:blip>
          <a:srcRect b="0" l="0" r="0" t="0"/>
          <a:stretch/>
        </p:blipFill>
        <p:spPr>
          <a:xfrm>
            <a:off x="1640540" y="1410834"/>
            <a:ext cx="5993965" cy="289872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